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grandir" pitchFamily="2" charset="77"/>
      <p:regular r:id="rId26"/>
    </p:embeddedFont>
    <p:embeddedFont>
      <p:font typeface="Agrandir Bold" pitchFamily="2" charset="77"/>
      <p:regular r:id="rId27"/>
      <p:bold r:id="rId28"/>
    </p:embeddedFont>
    <p:embeddedFont>
      <p:font typeface="Brittany" pitchFamily="2" charset="0"/>
      <p:regular r:id="rId29"/>
    </p:embeddedFont>
    <p:embeddedFont>
      <p:font typeface="Canva Sans" panose="020B0503030501040103" pitchFamily="34" charset="0"/>
      <p:regular r:id="rId30"/>
    </p:embeddedFont>
    <p:embeddedFont>
      <p:font typeface="Canva Sans Bold" panose="020B0803030501040103" pitchFamily="34" charset="0"/>
      <p:regular r:id="rId31"/>
      <p:bold r:id="rId32"/>
    </p:embeddedFont>
    <p:embeddedFont>
      <p:font typeface="Canva Sans Italics" panose="020B0503030501040103" pitchFamily="34" charset="0"/>
      <p:regular r:id="rId33"/>
      <p:italic r:id="rId34"/>
    </p:embeddedFont>
    <p:embeddedFont>
      <p:font typeface="Montserrat" pitchFamily="2" charset="77"/>
      <p:regular r:id="rId35"/>
    </p:embeddedFont>
    <p:embeddedFont>
      <p:font typeface="Montserrat Classic" pitchFamily="2" charset="77"/>
      <p:regular r:id="rId36"/>
    </p:embeddedFont>
    <p:embeddedFont>
      <p:font typeface="Montserrat Classic Bold" pitchFamily="2"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autoAdjust="0"/>
    <p:restoredTop sz="94607" autoAdjust="0"/>
  </p:normalViewPr>
  <p:slideViewPr>
    <p:cSldViewPr>
      <p:cViewPr varScale="1">
        <p:scale>
          <a:sx n="104" d="100"/>
          <a:sy n="104" d="100"/>
        </p:scale>
        <p:origin x="264"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7.gif"/><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gif"/></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7.gif"/><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7.gif"/><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drive/folders/192rfaC_03obskTd5HkCfHepYnoOMDG3w?usp=sharing"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3.gif"/><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17.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62573" y="-1599612"/>
            <a:ext cx="15735219" cy="13881357"/>
          </a:xfrm>
          <a:prstGeom prst="rect">
            <a:avLst/>
          </a:prstGeom>
        </p:spPr>
      </p:pic>
      <p:grpSp>
        <p:nvGrpSpPr>
          <p:cNvPr id="3" name="Group 3"/>
          <p:cNvGrpSpPr/>
          <p:nvPr/>
        </p:nvGrpSpPr>
        <p:grpSpPr>
          <a:xfrm>
            <a:off x="1792348" y="3190786"/>
            <a:ext cx="14001970" cy="3905428"/>
            <a:chOff x="0" y="0"/>
            <a:chExt cx="18669294" cy="5207238"/>
          </a:xfrm>
        </p:grpSpPr>
        <p:sp>
          <p:nvSpPr>
            <p:cNvPr id="4" name="TextBox 4"/>
            <p:cNvSpPr txBox="1"/>
            <p:nvPr/>
          </p:nvSpPr>
          <p:spPr>
            <a:xfrm>
              <a:off x="0" y="142875"/>
              <a:ext cx="18669294" cy="2910947"/>
            </a:xfrm>
            <a:prstGeom prst="rect">
              <a:avLst/>
            </a:prstGeom>
          </p:spPr>
          <p:txBody>
            <a:bodyPr lIns="0" tIns="0" rIns="0" bIns="0" rtlCol="0" anchor="t">
              <a:spAutoFit/>
            </a:bodyPr>
            <a:lstStyle/>
            <a:p>
              <a:pPr algn="ctr">
                <a:lnSpc>
                  <a:spcPts val="16531"/>
                </a:lnSpc>
              </a:pPr>
              <a:r>
                <a:rPr lang="en-US" sz="15028">
                  <a:solidFill>
                    <a:srgbClr val="2B2B2B"/>
                  </a:solidFill>
                  <a:latin typeface="Brittany"/>
                </a:rPr>
                <a:t>AlmaMingle</a:t>
              </a:r>
            </a:p>
          </p:txBody>
        </p:sp>
        <p:sp>
          <p:nvSpPr>
            <p:cNvPr id="5" name="TextBox 5"/>
            <p:cNvSpPr txBox="1"/>
            <p:nvPr/>
          </p:nvSpPr>
          <p:spPr>
            <a:xfrm>
              <a:off x="0" y="3488653"/>
              <a:ext cx="18669294" cy="1718584"/>
            </a:xfrm>
            <a:prstGeom prst="rect">
              <a:avLst/>
            </a:prstGeom>
          </p:spPr>
          <p:txBody>
            <a:bodyPr lIns="0" tIns="0" rIns="0" bIns="0" rtlCol="0" anchor="t">
              <a:spAutoFit/>
            </a:bodyPr>
            <a:lstStyle/>
            <a:p>
              <a:pPr algn="ctr">
                <a:lnSpc>
                  <a:spcPts val="3513"/>
                </a:lnSpc>
              </a:pPr>
              <a:endParaRPr/>
            </a:p>
            <a:p>
              <a:pPr algn="ctr">
                <a:lnSpc>
                  <a:spcPts val="3513"/>
                </a:lnSpc>
              </a:pPr>
              <a:endParaRPr/>
            </a:p>
            <a:p>
              <a:pPr algn="ctr">
                <a:lnSpc>
                  <a:spcPts val="3513"/>
                </a:lnSpc>
                <a:spcBef>
                  <a:spcPct val="0"/>
                </a:spcBef>
              </a:pPr>
              <a:r>
                <a:rPr lang="en-US" sz="2509">
                  <a:solidFill>
                    <a:srgbClr val="2B2B2B"/>
                  </a:solidFill>
                  <a:latin typeface="Montserrat"/>
                </a:rPr>
                <a:t>Empower your alumni journey with AlmaMingle – Where connections last a lifetime.</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TextBox 8"/>
          <p:cNvSpPr txBox="1"/>
          <p:nvPr/>
        </p:nvSpPr>
        <p:spPr>
          <a:xfrm>
            <a:off x="1595435" y="8729796"/>
            <a:ext cx="4865095" cy="339725"/>
          </a:xfrm>
          <a:prstGeom prst="rect">
            <a:avLst/>
          </a:prstGeom>
        </p:spPr>
        <p:txBody>
          <a:bodyPr lIns="0" tIns="0" rIns="0" bIns="0" rtlCol="0" anchor="t">
            <a:spAutoFit/>
          </a:bodyPr>
          <a:lstStyle/>
          <a:p>
            <a:pPr>
              <a:lnSpc>
                <a:spcPts val="2799"/>
              </a:lnSpc>
            </a:pPr>
            <a:r>
              <a:rPr lang="en-US" sz="1999">
                <a:solidFill>
                  <a:srgbClr val="000000"/>
                </a:solidFill>
                <a:latin typeface="Montserrat Classic"/>
              </a:rPr>
              <a:t>By WallStreetDevs</a:t>
            </a:r>
          </a:p>
        </p:txBody>
      </p:sp>
      <p:sp>
        <p:nvSpPr>
          <p:cNvPr id="9" name="TextBox 9"/>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10" name="TextBox 10"/>
          <p:cNvSpPr txBox="1"/>
          <p:nvPr/>
        </p:nvSpPr>
        <p:spPr>
          <a:xfrm>
            <a:off x="15915241"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5" name="TextBox 5"/>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a:t>
            </a:r>
          </a:p>
        </p:txBody>
      </p:sp>
      <p:sp>
        <p:nvSpPr>
          <p:cNvPr id="6" name="TextBox 6"/>
          <p:cNvSpPr txBox="1"/>
          <p:nvPr/>
        </p:nvSpPr>
        <p:spPr>
          <a:xfrm>
            <a:off x="0" y="1485783"/>
            <a:ext cx="12564534"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Content Management Features</a:t>
            </a:r>
          </a:p>
          <a:p>
            <a:pPr algn="ctr">
              <a:lnSpc>
                <a:spcPts val="7279"/>
              </a:lnSpc>
            </a:pPr>
            <a:endParaRPr lang="en-US" sz="5199">
              <a:solidFill>
                <a:srgbClr val="000000"/>
              </a:solidFill>
              <a:latin typeface="Canva Sans Bold"/>
            </a:endParaRPr>
          </a:p>
        </p:txBody>
      </p:sp>
      <p:sp>
        <p:nvSpPr>
          <p:cNvPr id="7" name="TextBox 7"/>
          <p:cNvSpPr txBox="1"/>
          <p:nvPr/>
        </p:nvSpPr>
        <p:spPr>
          <a:xfrm>
            <a:off x="1028700" y="2568620"/>
            <a:ext cx="15507426"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Post Interactions</a:t>
            </a:r>
          </a:p>
          <a:p>
            <a:pPr marL="1468119" lvl="2" indent="-489373">
              <a:lnSpc>
                <a:spcPts val="4759"/>
              </a:lnSpc>
              <a:buFont typeface="Arial"/>
              <a:buChar char="⚬"/>
            </a:pPr>
            <a:r>
              <a:rPr lang="en-US" sz="3399">
                <a:solidFill>
                  <a:srgbClr val="000000"/>
                </a:solidFill>
                <a:latin typeface="Canva Sans"/>
              </a:rPr>
              <a:t>"Edit, delete, comment on, and report posts directly via options button."</a:t>
            </a:r>
          </a:p>
          <a:p>
            <a:pPr marL="734059" lvl="1" indent="-367030">
              <a:lnSpc>
                <a:spcPts val="4759"/>
              </a:lnSpc>
              <a:buFont typeface="Arial"/>
              <a:buChar char="•"/>
            </a:pPr>
            <a:r>
              <a:rPr lang="en-US" sz="3399">
                <a:solidFill>
                  <a:srgbClr val="000000"/>
                </a:solidFill>
                <a:latin typeface="Canva Sans"/>
              </a:rPr>
              <a:t>Post Filtering &amp; Broadcasting</a:t>
            </a:r>
          </a:p>
          <a:p>
            <a:pPr marL="1468119" lvl="2" indent="-489373">
              <a:lnSpc>
                <a:spcPts val="4759"/>
              </a:lnSpc>
              <a:buFont typeface="Arial"/>
              <a:buChar char="⚬"/>
            </a:pPr>
            <a:r>
              <a:rPr lang="en-US" sz="3399">
                <a:solidFill>
                  <a:srgbClr val="000000"/>
                </a:solidFill>
                <a:latin typeface="Canva Sans"/>
              </a:rPr>
              <a:t>"Filter posts by criteria and broadcast important updates to all users."</a:t>
            </a:r>
          </a:p>
          <a:p>
            <a:pPr marL="734059" lvl="1" indent="-367030">
              <a:lnSpc>
                <a:spcPts val="4759"/>
              </a:lnSpc>
              <a:buFont typeface="Arial"/>
              <a:buChar char="•"/>
            </a:pPr>
            <a:r>
              <a:rPr lang="en-US" sz="3399">
                <a:solidFill>
                  <a:srgbClr val="000000"/>
                </a:solidFill>
                <a:latin typeface="Canva Sans"/>
              </a:rPr>
              <a:t>Admin Capabilities</a:t>
            </a:r>
          </a:p>
          <a:p>
            <a:pPr marL="1468119" lvl="2" indent="-489373">
              <a:lnSpc>
                <a:spcPts val="4759"/>
              </a:lnSpc>
              <a:buFont typeface="Arial"/>
              <a:buChar char="⚬"/>
            </a:pPr>
            <a:r>
              <a:rPr lang="en-US" sz="3399">
                <a:solidFill>
                  <a:srgbClr val="000000"/>
                </a:solidFill>
                <a:latin typeface="Canva Sans"/>
              </a:rPr>
              <a:t>"Comprehensive controls for user management and bulk post deletion."</a:t>
            </a:r>
          </a:p>
          <a:p>
            <a:pPr>
              <a:lnSpc>
                <a:spcPts val="4759"/>
              </a:lnSpc>
            </a:pPr>
            <a:endParaRPr lang="en-US" sz="3399">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5" name="TextBox 5"/>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a:t>
            </a:r>
          </a:p>
        </p:txBody>
      </p:sp>
      <p:sp>
        <p:nvSpPr>
          <p:cNvPr id="6" name="TextBox 6"/>
          <p:cNvSpPr txBox="1"/>
          <p:nvPr/>
        </p:nvSpPr>
        <p:spPr>
          <a:xfrm>
            <a:off x="0" y="1525218"/>
            <a:ext cx="1256453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User Engagement Features</a:t>
            </a:r>
          </a:p>
        </p:txBody>
      </p:sp>
      <p:sp>
        <p:nvSpPr>
          <p:cNvPr id="7" name="TextBox 7"/>
          <p:cNvSpPr txBox="1"/>
          <p:nvPr/>
        </p:nvSpPr>
        <p:spPr>
          <a:xfrm>
            <a:off x="1239859" y="2704799"/>
            <a:ext cx="15808283" cy="5209825"/>
          </a:xfrm>
          <a:prstGeom prst="rect">
            <a:avLst/>
          </a:prstGeom>
        </p:spPr>
        <p:txBody>
          <a:bodyPr lIns="0" tIns="0" rIns="0" bIns="0" rtlCol="0" anchor="t">
            <a:spAutoFit/>
          </a:bodyPr>
          <a:lstStyle/>
          <a:p>
            <a:pPr marL="710417" lvl="1" indent="-355208">
              <a:lnSpc>
                <a:spcPts val="4606"/>
              </a:lnSpc>
              <a:buFont typeface="Arial"/>
              <a:buChar char="•"/>
            </a:pPr>
            <a:r>
              <a:rPr lang="en-US" sz="3290">
                <a:solidFill>
                  <a:srgbClr val="000000"/>
                </a:solidFill>
                <a:latin typeface="Canva Sans"/>
              </a:rPr>
              <a:t>Event Management</a:t>
            </a:r>
          </a:p>
          <a:p>
            <a:pPr marL="1420833" lvl="2" indent="-473611">
              <a:lnSpc>
                <a:spcPts val="4606"/>
              </a:lnSpc>
              <a:buFont typeface="Arial"/>
              <a:buChar char="⚬"/>
            </a:pPr>
            <a:r>
              <a:rPr lang="en-US" sz="3290">
                <a:solidFill>
                  <a:srgbClr val="000000"/>
                </a:solidFill>
                <a:latin typeface="Canva Sans"/>
              </a:rPr>
              <a:t>Update or delete events via blue edit and red delete buttons. Edit through a dialogue box to save changes.</a:t>
            </a:r>
          </a:p>
          <a:p>
            <a:pPr marL="710417" lvl="1" indent="-355208">
              <a:lnSpc>
                <a:spcPts val="4606"/>
              </a:lnSpc>
              <a:buFont typeface="Arial"/>
              <a:buChar char="•"/>
            </a:pPr>
            <a:r>
              <a:rPr lang="en-US" sz="3290">
                <a:solidFill>
                  <a:srgbClr val="000000"/>
                </a:solidFill>
                <a:latin typeface="Canva Sans"/>
              </a:rPr>
              <a:t>Event Ticket Booking</a:t>
            </a:r>
          </a:p>
          <a:p>
            <a:pPr marL="1420833" lvl="2" indent="-473611">
              <a:lnSpc>
                <a:spcPts val="4606"/>
              </a:lnSpc>
              <a:buFont typeface="Arial"/>
              <a:buChar char="⚬"/>
            </a:pPr>
            <a:r>
              <a:rPr lang="en-US" sz="3290">
                <a:solidFill>
                  <a:srgbClr val="000000"/>
                </a:solidFill>
                <a:latin typeface="Canva Sans"/>
              </a:rPr>
              <a:t>Book tickets through a blue button, entering the number of tickets and payment details in the booking dialogue.</a:t>
            </a:r>
          </a:p>
          <a:p>
            <a:pPr marL="710417" lvl="1" indent="-355208">
              <a:lnSpc>
                <a:spcPts val="4606"/>
              </a:lnSpc>
              <a:buFont typeface="Arial"/>
              <a:buChar char="•"/>
            </a:pPr>
            <a:r>
              <a:rPr lang="en-US" sz="3290">
                <a:solidFill>
                  <a:srgbClr val="000000"/>
                </a:solidFill>
                <a:latin typeface="Canva Sans"/>
              </a:rPr>
              <a:t>Donations</a:t>
            </a:r>
          </a:p>
          <a:p>
            <a:pPr marL="1420833" lvl="2" indent="-473611">
              <a:lnSpc>
                <a:spcPts val="4606"/>
              </a:lnSpc>
              <a:buFont typeface="Arial"/>
              <a:buChar char="⚬"/>
            </a:pPr>
            <a:r>
              <a:rPr lang="en-US" sz="3290">
                <a:solidFill>
                  <a:srgbClr val="000000"/>
                </a:solidFill>
                <a:latin typeface="Canva Sans"/>
              </a:rPr>
              <a:t>Donate directly through the donations page, entering the amount and card details for processing.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5" name="TextBox 5"/>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a:t>
            </a:r>
          </a:p>
        </p:txBody>
      </p:sp>
      <p:sp>
        <p:nvSpPr>
          <p:cNvPr id="6" name="TextBox 6"/>
          <p:cNvSpPr txBox="1"/>
          <p:nvPr/>
        </p:nvSpPr>
        <p:spPr>
          <a:xfrm>
            <a:off x="861523" y="1129295"/>
            <a:ext cx="566931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Admin User Story</a:t>
            </a:r>
          </a:p>
        </p:txBody>
      </p:sp>
      <p:sp>
        <p:nvSpPr>
          <p:cNvPr id="7" name="TextBox 7"/>
          <p:cNvSpPr txBox="1"/>
          <p:nvPr/>
        </p:nvSpPr>
        <p:spPr>
          <a:xfrm>
            <a:off x="2780574" y="2419667"/>
            <a:ext cx="9783961"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Moderator of the platform </a:t>
            </a:r>
          </a:p>
          <a:p>
            <a:pPr marL="734059" lvl="1" indent="-367030">
              <a:lnSpc>
                <a:spcPts val="4759"/>
              </a:lnSpc>
              <a:buFont typeface="Arial"/>
              <a:buChar char="•"/>
            </a:pPr>
            <a:r>
              <a:rPr lang="en-US" sz="3399">
                <a:solidFill>
                  <a:srgbClr val="000000"/>
                </a:solidFill>
                <a:latin typeface="Canva Sans"/>
              </a:rPr>
              <a:t>Manually allotted admin previliges to users </a:t>
            </a:r>
          </a:p>
          <a:p>
            <a:pPr marL="734059" lvl="1" indent="-367030">
              <a:lnSpc>
                <a:spcPts val="4759"/>
              </a:lnSpc>
              <a:buFont typeface="Arial"/>
              <a:buChar char="•"/>
            </a:pPr>
            <a:r>
              <a:rPr lang="en-US" sz="3399">
                <a:solidFill>
                  <a:srgbClr val="000000"/>
                </a:solidFill>
                <a:latin typeface="Canva Sans"/>
              </a:rPr>
              <a:t>Similar UI </a:t>
            </a:r>
          </a:p>
          <a:p>
            <a:pPr marL="734059" lvl="1" indent="-367030">
              <a:lnSpc>
                <a:spcPts val="4759"/>
              </a:lnSpc>
              <a:buFont typeface="Arial"/>
              <a:buChar char="•"/>
            </a:pPr>
            <a:r>
              <a:rPr lang="en-US" sz="3399">
                <a:solidFill>
                  <a:srgbClr val="000000"/>
                </a:solidFill>
                <a:latin typeface="Canva Sans"/>
              </a:rPr>
              <a:t>Admin Privileges </a:t>
            </a:r>
          </a:p>
          <a:p>
            <a:pPr marL="1468119" lvl="2" indent="-489373">
              <a:lnSpc>
                <a:spcPts val="4759"/>
              </a:lnSpc>
              <a:buFont typeface="Arial"/>
              <a:buChar char="⚬"/>
            </a:pPr>
            <a:r>
              <a:rPr lang="en-US" sz="3399">
                <a:solidFill>
                  <a:srgbClr val="000000"/>
                </a:solidFill>
                <a:latin typeface="Canva Sans"/>
              </a:rPr>
              <a:t>Post Broadcast</a:t>
            </a:r>
          </a:p>
          <a:p>
            <a:pPr marL="1468119" lvl="2" indent="-489373">
              <a:lnSpc>
                <a:spcPts val="4759"/>
              </a:lnSpc>
              <a:buFont typeface="Arial"/>
              <a:buChar char="⚬"/>
            </a:pPr>
            <a:r>
              <a:rPr lang="en-US" sz="3399">
                <a:solidFill>
                  <a:srgbClr val="000000"/>
                </a:solidFill>
                <a:latin typeface="Canva Sans"/>
              </a:rPr>
              <a:t>Reported Posts</a:t>
            </a:r>
          </a:p>
          <a:p>
            <a:pPr marL="1468119" lvl="2" indent="-489373">
              <a:lnSpc>
                <a:spcPts val="4759"/>
              </a:lnSpc>
              <a:buFont typeface="Arial"/>
              <a:buChar char="⚬"/>
            </a:pPr>
            <a:r>
              <a:rPr lang="en-US" sz="3399">
                <a:solidFill>
                  <a:srgbClr val="000000"/>
                </a:solidFill>
                <a:latin typeface="Canva Sans"/>
              </a:rPr>
              <a:t>Inquiries</a:t>
            </a:r>
          </a:p>
          <a:p>
            <a:pPr marL="1468119" lvl="2" indent="-489373">
              <a:lnSpc>
                <a:spcPts val="4759"/>
              </a:lnSpc>
              <a:buFont typeface="Arial"/>
              <a:buChar char="⚬"/>
            </a:pPr>
            <a:r>
              <a:rPr lang="en-US" sz="3399">
                <a:solidFill>
                  <a:srgbClr val="000000"/>
                </a:solidFill>
                <a:latin typeface="Canva Sans"/>
              </a:rPr>
              <a:t>Deleting anything posted </a:t>
            </a:r>
          </a:p>
          <a:p>
            <a:pPr>
              <a:lnSpc>
                <a:spcPts val="4759"/>
              </a:lnSpc>
            </a:pPr>
            <a:endParaRPr lang="en-US" sz="3399">
              <a:solidFill>
                <a:srgbClr val="000000"/>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AutoShape 2"/>
          <p:cNvSpPr/>
          <p:nvPr/>
        </p:nvSpPr>
        <p:spPr>
          <a:xfrm rot="5399999">
            <a:off x="5623226" y="5881824"/>
            <a:ext cx="9501720" cy="0"/>
          </a:xfrm>
          <a:prstGeom prst="line">
            <a:avLst/>
          </a:prstGeom>
          <a:ln w="9525" cap="flat">
            <a:solidFill>
              <a:srgbClr val="2B2B2B"/>
            </a:solidFill>
            <a:prstDash val="solid"/>
            <a:headEnd type="none" w="sm" len="sm"/>
            <a:tailEnd type="none" w="sm" len="sm"/>
          </a:ln>
        </p:spPr>
        <p:txBody>
          <a:bodyPr/>
          <a:lstStyle/>
          <a:p>
            <a:endParaRPr lang="en-US"/>
          </a:p>
        </p:txBody>
      </p:sp>
      <p:sp>
        <p:nvSpPr>
          <p:cNvPr id="3" name="Freeform 3"/>
          <p:cNvSpPr/>
          <p:nvPr/>
        </p:nvSpPr>
        <p:spPr>
          <a:xfrm>
            <a:off x="10111339" y="921673"/>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2">
              <a:extLst>
                <a:ext uri="{96DAC541-7B7A-43D3-8B79-37D633B846F1}">
                  <asvg:svgBlip xmlns:asvg="http://schemas.microsoft.com/office/drawing/2016/SVG/main" r:embed="rId3"/>
                </a:ext>
              </a:extLst>
            </a:blip>
            <a:stretch>
              <a:fillRect l="-83" r="-83"/>
            </a:stretch>
          </a:blipFill>
        </p:spPr>
        <p:txBody>
          <a:bodyPr/>
          <a:lstStyle/>
          <a:p>
            <a:endParaRPr lang="en-US"/>
          </a:p>
        </p:txBody>
      </p:sp>
      <p:sp>
        <p:nvSpPr>
          <p:cNvPr id="4" name="Freeform 4"/>
          <p:cNvSpPr/>
          <p:nvPr/>
        </p:nvSpPr>
        <p:spPr>
          <a:xfrm>
            <a:off x="10111339" y="3268589"/>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4">
              <a:extLst>
                <a:ext uri="{96DAC541-7B7A-43D3-8B79-37D633B846F1}">
                  <asvg:svgBlip xmlns:asvg="http://schemas.microsoft.com/office/drawing/2016/SVG/main" r:embed="rId5"/>
                </a:ext>
              </a:extLst>
            </a:blip>
            <a:stretch>
              <a:fillRect l="-83" r="-83"/>
            </a:stretch>
          </a:blipFill>
        </p:spPr>
        <p:txBody>
          <a:bodyPr/>
          <a:lstStyle/>
          <a:p>
            <a:endParaRPr lang="en-US"/>
          </a:p>
        </p:txBody>
      </p:sp>
      <p:sp>
        <p:nvSpPr>
          <p:cNvPr id="5" name="Freeform 5"/>
          <p:cNvSpPr/>
          <p:nvPr/>
        </p:nvSpPr>
        <p:spPr>
          <a:xfrm>
            <a:off x="10111339" y="5508478"/>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6">
              <a:extLst>
                <a:ext uri="{96DAC541-7B7A-43D3-8B79-37D633B846F1}">
                  <asvg:svgBlip xmlns:asvg="http://schemas.microsoft.com/office/drawing/2016/SVG/main" r:embed="rId7"/>
                </a:ext>
              </a:extLst>
            </a:blip>
            <a:stretch>
              <a:fillRect l="-83" r="-83"/>
            </a:stretch>
          </a:blipFill>
        </p:spPr>
        <p:txBody>
          <a:bodyPr/>
          <a:lstStyle/>
          <a:p>
            <a:endParaRPr lang="en-US"/>
          </a:p>
        </p:txBody>
      </p:sp>
      <p:sp>
        <p:nvSpPr>
          <p:cNvPr id="6" name="Freeform 6"/>
          <p:cNvSpPr/>
          <p:nvPr/>
        </p:nvSpPr>
        <p:spPr>
          <a:xfrm>
            <a:off x="10111339" y="7855393"/>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8">
              <a:extLst>
                <a:ext uri="{96DAC541-7B7A-43D3-8B79-37D633B846F1}">
                  <asvg:svgBlip xmlns:asvg="http://schemas.microsoft.com/office/drawing/2016/SVG/main" r:embed="rId9"/>
                </a:ext>
              </a:extLst>
            </a:blip>
            <a:stretch>
              <a:fillRect l="-83" r="-83"/>
            </a:stretch>
          </a:blipFill>
        </p:spPr>
        <p:txBody>
          <a:bodyPr/>
          <a:lstStyle/>
          <a:p>
            <a:endParaRPr lang="en-US"/>
          </a:p>
        </p:txBody>
      </p:sp>
      <p:sp>
        <p:nvSpPr>
          <p:cNvPr id="7" name="TextBox 7"/>
          <p:cNvSpPr txBox="1"/>
          <p:nvPr/>
        </p:nvSpPr>
        <p:spPr>
          <a:xfrm>
            <a:off x="1028700" y="3895725"/>
            <a:ext cx="7844389" cy="23050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Implementation details</a:t>
            </a:r>
          </a:p>
        </p:txBody>
      </p:sp>
      <p:grpSp>
        <p:nvGrpSpPr>
          <p:cNvPr id="8" name="Group 8"/>
          <p:cNvGrpSpPr/>
          <p:nvPr/>
        </p:nvGrpSpPr>
        <p:grpSpPr>
          <a:xfrm>
            <a:off x="11620500" y="1028700"/>
            <a:ext cx="4076092" cy="1509933"/>
            <a:chOff x="0" y="0"/>
            <a:chExt cx="5434789" cy="2013244"/>
          </a:xfrm>
        </p:grpSpPr>
        <p:sp>
          <p:nvSpPr>
            <p:cNvPr id="9" name="TextBox 9"/>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FrontEnd Development</a:t>
              </a:r>
            </a:p>
          </p:txBody>
        </p:sp>
        <p:sp>
          <p:nvSpPr>
            <p:cNvPr id="10" name="TextBox 10"/>
            <p:cNvSpPr txBox="1"/>
            <p:nvPr/>
          </p:nvSpPr>
          <p:spPr>
            <a:xfrm>
              <a:off x="0" y="941577"/>
              <a:ext cx="5434789" cy="10716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We have used React JS for our frontend development</a:t>
              </a:r>
            </a:p>
          </p:txBody>
        </p:sp>
      </p:grpSp>
      <p:grpSp>
        <p:nvGrpSpPr>
          <p:cNvPr id="11" name="Group 11"/>
          <p:cNvGrpSpPr/>
          <p:nvPr/>
        </p:nvGrpSpPr>
        <p:grpSpPr>
          <a:xfrm>
            <a:off x="11620500" y="3268589"/>
            <a:ext cx="4076092" cy="1509933"/>
            <a:chOff x="0" y="0"/>
            <a:chExt cx="5434789" cy="2013244"/>
          </a:xfrm>
        </p:grpSpPr>
        <p:sp>
          <p:nvSpPr>
            <p:cNvPr id="12" name="TextBox 12"/>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BackEnd Development</a:t>
              </a:r>
            </a:p>
          </p:txBody>
        </p:sp>
        <p:sp>
          <p:nvSpPr>
            <p:cNvPr id="13" name="TextBox 13"/>
            <p:cNvSpPr txBox="1"/>
            <p:nvPr/>
          </p:nvSpPr>
          <p:spPr>
            <a:xfrm>
              <a:off x="0" y="941577"/>
              <a:ext cx="5434789" cy="10716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We have used Node.js for our backend development.</a:t>
              </a:r>
            </a:p>
          </p:txBody>
        </p:sp>
      </p:grpSp>
      <p:grpSp>
        <p:nvGrpSpPr>
          <p:cNvPr id="14" name="Group 14"/>
          <p:cNvGrpSpPr/>
          <p:nvPr/>
        </p:nvGrpSpPr>
        <p:grpSpPr>
          <a:xfrm>
            <a:off x="11620500" y="5445808"/>
            <a:ext cx="4076092" cy="1509933"/>
            <a:chOff x="0" y="0"/>
            <a:chExt cx="5434789" cy="2013244"/>
          </a:xfrm>
        </p:grpSpPr>
        <p:sp>
          <p:nvSpPr>
            <p:cNvPr id="15" name="TextBox 15"/>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Database</a:t>
              </a:r>
            </a:p>
          </p:txBody>
        </p:sp>
        <p:sp>
          <p:nvSpPr>
            <p:cNvPr id="16" name="TextBox 16"/>
            <p:cNvSpPr txBox="1"/>
            <p:nvPr/>
          </p:nvSpPr>
          <p:spPr>
            <a:xfrm>
              <a:off x="0" y="941577"/>
              <a:ext cx="5434789" cy="10716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We have used MongoDB for this project.</a:t>
              </a:r>
            </a:p>
          </p:txBody>
        </p:sp>
      </p:grpSp>
      <p:grpSp>
        <p:nvGrpSpPr>
          <p:cNvPr id="17" name="Group 17"/>
          <p:cNvGrpSpPr/>
          <p:nvPr/>
        </p:nvGrpSpPr>
        <p:grpSpPr>
          <a:xfrm>
            <a:off x="11620500" y="7748367"/>
            <a:ext cx="4076092" cy="1900458"/>
            <a:chOff x="0" y="0"/>
            <a:chExt cx="5434789" cy="2533944"/>
          </a:xfrm>
        </p:grpSpPr>
        <p:sp>
          <p:nvSpPr>
            <p:cNvPr id="18" name="TextBox 18"/>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Deployment</a:t>
              </a:r>
            </a:p>
          </p:txBody>
        </p:sp>
        <p:sp>
          <p:nvSpPr>
            <p:cNvPr id="19" name="TextBox 19"/>
            <p:cNvSpPr txBox="1"/>
            <p:nvPr/>
          </p:nvSpPr>
          <p:spPr>
            <a:xfrm>
              <a:off x="0" y="941577"/>
              <a:ext cx="5434789"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Deployed the whole project in vercel(frontend) and render(backend)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96566" y="-3138094"/>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279003"/>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Frontend Implementation</a:t>
            </a:r>
          </a:p>
        </p:txBody>
      </p:sp>
      <p:sp>
        <p:nvSpPr>
          <p:cNvPr id="6" name="TextBox 6"/>
          <p:cNvSpPr txBox="1"/>
          <p:nvPr/>
        </p:nvSpPr>
        <p:spPr>
          <a:xfrm>
            <a:off x="1003548" y="2805057"/>
            <a:ext cx="5702201"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Bold"/>
              </a:rPr>
              <a:t>Technology Used</a:t>
            </a:r>
            <a:r>
              <a:rPr lang="en-US" sz="3399">
                <a:solidFill>
                  <a:srgbClr val="2B2B2B"/>
                </a:solidFill>
                <a:latin typeface="Canva Sans"/>
              </a:rPr>
              <a:t> - ReactJS</a:t>
            </a:r>
          </a:p>
        </p:txBody>
      </p:sp>
      <p:sp>
        <p:nvSpPr>
          <p:cNvPr id="7" name="TextBox 7"/>
          <p:cNvSpPr txBox="1"/>
          <p:nvPr/>
        </p:nvSpPr>
        <p:spPr>
          <a:xfrm>
            <a:off x="578783" y="4497748"/>
            <a:ext cx="17709217" cy="2934313"/>
          </a:xfrm>
          <a:prstGeom prst="rect">
            <a:avLst/>
          </a:prstGeom>
        </p:spPr>
        <p:txBody>
          <a:bodyPr lIns="0" tIns="0" rIns="0" bIns="0" rtlCol="0" anchor="t">
            <a:spAutoFit/>
          </a:bodyPr>
          <a:lstStyle/>
          <a:p>
            <a:pPr>
              <a:lnSpc>
                <a:spcPts val="4691"/>
              </a:lnSpc>
            </a:pPr>
            <a:r>
              <a:rPr lang="en-US" sz="3350">
                <a:solidFill>
                  <a:srgbClr val="2B2B2B"/>
                </a:solidFill>
                <a:latin typeface="Canva Sans"/>
              </a:rPr>
              <a:t>There are several components that we have created in this project like Home, Posts, Header, Events, and many more. We have used Bootstrap, tailwind, and normal CSS for styling. </a:t>
            </a:r>
          </a:p>
          <a:p>
            <a:pPr>
              <a:lnSpc>
                <a:spcPts val="4691"/>
              </a:lnSpc>
            </a:pPr>
            <a:r>
              <a:rPr lang="en-US" sz="3350">
                <a:solidFill>
                  <a:srgbClr val="2B2B2B"/>
                </a:solidFill>
                <a:latin typeface="Canva Sans"/>
              </a:rPr>
              <a:t>We have used ReactJS because it builds simple, fast, and scalable frontends of web applications.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96566" y="-3138094"/>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10398843" y="2005728"/>
            <a:ext cx="2507635" cy="6905793"/>
          </a:xfrm>
          <a:custGeom>
            <a:avLst/>
            <a:gdLst/>
            <a:ahLst/>
            <a:cxnLst/>
            <a:rect l="l" t="t" r="r" b="b"/>
            <a:pathLst>
              <a:path w="2507635" h="6905793">
                <a:moveTo>
                  <a:pt x="0" y="0"/>
                </a:moveTo>
                <a:lnTo>
                  <a:pt x="2507636" y="0"/>
                </a:lnTo>
                <a:lnTo>
                  <a:pt x="2507636" y="6905792"/>
                </a:lnTo>
                <a:lnTo>
                  <a:pt x="0" y="6905792"/>
                </a:lnTo>
                <a:lnTo>
                  <a:pt x="0" y="0"/>
                </a:lnTo>
                <a:close/>
              </a:path>
            </a:pathLst>
          </a:custGeom>
          <a:blipFill>
            <a:blip r:embed="rId5"/>
            <a:stretch>
              <a:fillRect/>
            </a:stretch>
          </a:blipFill>
        </p:spPr>
        <p:txBody>
          <a:bodyPr/>
          <a:lstStyle/>
          <a:p>
            <a:endParaRPr lang="en-US"/>
          </a:p>
        </p:txBody>
      </p:sp>
      <p:sp>
        <p:nvSpPr>
          <p:cNvPr id="6" name="Freeform 6"/>
          <p:cNvSpPr/>
          <p:nvPr/>
        </p:nvSpPr>
        <p:spPr>
          <a:xfrm>
            <a:off x="545705" y="2005728"/>
            <a:ext cx="4567733" cy="6905793"/>
          </a:xfrm>
          <a:custGeom>
            <a:avLst/>
            <a:gdLst/>
            <a:ahLst/>
            <a:cxnLst/>
            <a:rect l="l" t="t" r="r" b="b"/>
            <a:pathLst>
              <a:path w="4567733" h="6905793">
                <a:moveTo>
                  <a:pt x="0" y="0"/>
                </a:moveTo>
                <a:lnTo>
                  <a:pt x="4567733" y="0"/>
                </a:lnTo>
                <a:lnTo>
                  <a:pt x="4567733" y="6905792"/>
                </a:lnTo>
                <a:lnTo>
                  <a:pt x="0" y="690579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776836" y="309562"/>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Project Structure Frontend</a:t>
            </a:r>
          </a:p>
        </p:txBody>
      </p:sp>
      <p:sp>
        <p:nvSpPr>
          <p:cNvPr id="8" name="TextBox 8"/>
          <p:cNvSpPr txBox="1"/>
          <p:nvPr/>
        </p:nvSpPr>
        <p:spPr>
          <a:xfrm>
            <a:off x="1840683" y="9124950"/>
            <a:ext cx="1977777"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rPr>
              <a:t>SRC folder</a:t>
            </a:r>
          </a:p>
        </p:txBody>
      </p:sp>
      <p:sp>
        <p:nvSpPr>
          <p:cNvPr id="9" name="TextBox 9"/>
          <p:cNvSpPr txBox="1"/>
          <p:nvPr/>
        </p:nvSpPr>
        <p:spPr>
          <a:xfrm>
            <a:off x="10398843" y="9125586"/>
            <a:ext cx="2685604"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a:rPr>
              <a:t>Components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96566" y="-3138094"/>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TextBox 5"/>
          <p:cNvSpPr txBox="1"/>
          <p:nvPr/>
        </p:nvSpPr>
        <p:spPr>
          <a:xfrm>
            <a:off x="1028700" y="1279003"/>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Backend Implementation</a:t>
            </a:r>
          </a:p>
        </p:txBody>
      </p:sp>
      <p:sp>
        <p:nvSpPr>
          <p:cNvPr id="6" name="TextBox 6"/>
          <p:cNvSpPr txBox="1"/>
          <p:nvPr/>
        </p:nvSpPr>
        <p:spPr>
          <a:xfrm>
            <a:off x="1038374" y="2805057"/>
            <a:ext cx="5632549" cy="580390"/>
          </a:xfrm>
          <a:prstGeom prst="rect">
            <a:avLst/>
          </a:prstGeom>
        </p:spPr>
        <p:txBody>
          <a:bodyPr lIns="0" tIns="0" rIns="0" bIns="0" rtlCol="0" anchor="t">
            <a:spAutoFit/>
          </a:bodyPr>
          <a:lstStyle/>
          <a:p>
            <a:pPr algn="ctr">
              <a:lnSpc>
                <a:spcPts val="4759"/>
              </a:lnSpc>
            </a:pPr>
            <a:r>
              <a:rPr lang="en-US" sz="3399">
                <a:solidFill>
                  <a:srgbClr val="2B2B2B"/>
                </a:solidFill>
                <a:latin typeface="Canva Sans Bold"/>
              </a:rPr>
              <a:t>Technology Used</a:t>
            </a:r>
            <a:r>
              <a:rPr lang="en-US" sz="3399">
                <a:solidFill>
                  <a:srgbClr val="2B2B2B"/>
                </a:solidFill>
                <a:latin typeface="Canva Sans"/>
              </a:rPr>
              <a:t> - NodeJS</a:t>
            </a:r>
          </a:p>
        </p:txBody>
      </p:sp>
      <p:sp>
        <p:nvSpPr>
          <p:cNvPr id="7" name="TextBox 7"/>
          <p:cNvSpPr txBox="1"/>
          <p:nvPr/>
        </p:nvSpPr>
        <p:spPr>
          <a:xfrm>
            <a:off x="578783" y="4497748"/>
            <a:ext cx="17709217" cy="2343763"/>
          </a:xfrm>
          <a:prstGeom prst="rect">
            <a:avLst/>
          </a:prstGeom>
        </p:spPr>
        <p:txBody>
          <a:bodyPr lIns="0" tIns="0" rIns="0" bIns="0" rtlCol="0" anchor="t">
            <a:spAutoFit/>
          </a:bodyPr>
          <a:lstStyle/>
          <a:p>
            <a:pPr>
              <a:lnSpc>
                <a:spcPts val="4691"/>
              </a:lnSpc>
            </a:pPr>
            <a:r>
              <a:rPr lang="en-US" sz="3350">
                <a:solidFill>
                  <a:srgbClr val="2B2B2B"/>
                </a:solidFill>
                <a:latin typeface="Canva Sans"/>
              </a:rPr>
              <a:t>We have used NodeJS as our backend because it is easy to integrate with ReactJS and it is a fast, reliable, and scalable technology. We have created several API such as get_events, Notification, messages, and many more.</a:t>
            </a:r>
          </a:p>
          <a:p>
            <a:pPr>
              <a:lnSpc>
                <a:spcPts val="4691"/>
              </a:lnSpc>
            </a:pPr>
            <a:r>
              <a:rPr lang="en-US" sz="3350">
                <a:solidFill>
                  <a:srgbClr val="2B2B2B"/>
                </a:solidFill>
                <a:latin typeface="Canva Sans"/>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96566" y="-3138094"/>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1238330" y="2331846"/>
            <a:ext cx="3895970" cy="5623309"/>
          </a:xfrm>
          <a:custGeom>
            <a:avLst/>
            <a:gdLst/>
            <a:ahLst/>
            <a:cxnLst/>
            <a:rect l="l" t="t" r="r" b="b"/>
            <a:pathLst>
              <a:path w="3895970" h="5623309">
                <a:moveTo>
                  <a:pt x="0" y="0"/>
                </a:moveTo>
                <a:lnTo>
                  <a:pt x="3895970" y="0"/>
                </a:lnTo>
                <a:lnTo>
                  <a:pt x="3895970" y="5623308"/>
                </a:lnTo>
                <a:lnTo>
                  <a:pt x="0" y="5623308"/>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776836" y="309562"/>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Project Structure Backend</a:t>
            </a:r>
          </a:p>
        </p:txBody>
      </p:sp>
      <p:sp>
        <p:nvSpPr>
          <p:cNvPr id="7" name="TextBox 7"/>
          <p:cNvSpPr txBox="1"/>
          <p:nvPr/>
        </p:nvSpPr>
        <p:spPr>
          <a:xfrm>
            <a:off x="2617196" y="8201449"/>
            <a:ext cx="569119"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rPr>
              <a:t>API</a:t>
            </a:r>
          </a:p>
        </p:txBody>
      </p:sp>
      <p:sp>
        <p:nvSpPr>
          <p:cNvPr id="8" name="TextBox 8"/>
          <p:cNvSpPr txBox="1"/>
          <p:nvPr/>
        </p:nvSpPr>
        <p:spPr>
          <a:xfrm>
            <a:off x="5995563" y="2350676"/>
            <a:ext cx="8143875" cy="2152651"/>
          </a:xfrm>
          <a:prstGeom prst="rect">
            <a:avLst/>
          </a:prstGeom>
        </p:spPr>
        <p:txBody>
          <a:bodyPr lIns="0" tIns="0" rIns="0" bIns="0" rtlCol="0" anchor="t">
            <a:spAutoFit/>
          </a:bodyPr>
          <a:lstStyle/>
          <a:p>
            <a:pPr algn="just">
              <a:lnSpc>
                <a:spcPts val="4199"/>
              </a:lnSpc>
            </a:pPr>
            <a:r>
              <a:rPr lang="en-US" sz="2999">
                <a:solidFill>
                  <a:srgbClr val="2B2B2B"/>
                </a:solidFill>
                <a:latin typeface="Agrandir"/>
              </a:rPr>
              <a:t>These are all the API that we have created in </a:t>
            </a:r>
          </a:p>
          <a:p>
            <a:pPr algn="just">
              <a:lnSpc>
                <a:spcPts val="4199"/>
              </a:lnSpc>
            </a:pPr>
            <a:r>
              <a:rPr lang="en-US" sz="2999">
                <a:solidFill>
                  <a:srgbClr val="2B2B2B"/>
                </a:solidFill>
                <a:latin typeface="Agrandir"/>
              </a:rPr>
              <a:t>Node js each one of them will have API URL </a:t>
            </a:r>
          </a:p>
          <a:p>
            <a:pPr algn="just">
              <a:lnSpc>
                <a:spcPts val="4199"/>
              </a:lnSpc>
            </a:pPr>
            <a:r>
              <a:rPr lang="en-US" sz="2999">
                <a:solidFill>
                  <a:srgbClr val="2B2B2B"/>
                </a:solidFill>
                <a:latin typeface="Agrandir"/>
              </a:rPr>
              <a:t>associated with it which will be used in</a:t>
            </a:r>
          </a:p>
          <a:p>
            <a:pPr algn="just">
              <a:lnSpc>
                <a:spcPts val="4199"/>
              </a:lnSpc>
              <a:spcBef>
                <a:spcPct val="0"/>
              </a:spcBef>
            </a:pPr>
            <a:r>
              <a:rPr lang="en-US" sz="2999">
                <a:solidFill>
                  <a:srgbClr val="2B2B2B"/>
                </a:solidFill>
                <a:latin typeface="Agrandir"/>
              </a:rPr>
              <a:t>frontend as API call</a:t>
            </a:r>
          </a:p>
        </p:txBody>
      </p:sp>
      <p:sp>
        <p:nvSpPr>
          <p:cNvPr id="9" name="TextBox 9"/>
          <p:cNvSpPr txBox="1"/>
          <p:nvPr/>
        </p:nvSpPr>
        <p:spPr>
          <a:xfrm>
            <a:off x="5995563" y="5010150"/>
            <a:ext cx="8413254" cy="2152651"/>
          </a:xfrm>
          <a:prstGeom prst="rect">
            <a:avLst/>
          </a:prstGeom>
        </p:spPr>
        <p:txBody>
          <a:bodyPr lIns="0" tIns="0" rIns="0" bIns="0" rtlCol="0" anchor="t">
            <a:spAutoFit/>
          </a:bodyPr>
          <a:lstStyle/>
          <a:p>
            <a:pPr>
              <a:lnSpc>
                <a:spcPts val="4199"/>
              </a:lnSpc>
            </a:pPr>
            <a:r>
              <a:rPr lang="en-US" sz="2999">
                <a:solidFill>
                  <a:srgbClr val="2B2B2B"/>
                </a:solidFill>
                <a:latin typeface="Agrandir"/>
              </a:rPr>
              <a:t>We have server.js file as well which contains all </a:t>
            </a:r>
          </a:p>
          <a:p>
            <a:pPr>
              <a:lnSpc>
                <a:spcPts val="4199"/>
              </a:lnSpc>
            </a:pPr>
            <a:r>
              <a:rPr lang="en-US" sz="2999">
                <a:solidFill>
                  <a:srgbClr val="2B2B2B"/>
                </a:solidFill>
                <a:latin typeface="Agrandir"/>
              </a:rPr>
              <a:t>configuration such as database configuration, </a:t>
            </a:r>
          </a:p>
          <a:p>
            <a:pPr>
              <a:lnSpc>
                <a:spcPts val="4199"/>
              </a:lnSpc>
            </a:pPr>
            <a:r>
              <a:rPr lang="en-US" sz="2999">
                <a:solidFill>
                  <a:srgbClr val="2B2B2B"/>
                </a:solidFill>
                <a:latin typeface="Agrandir"/>
              </a:rPr>
              <a:t>assign port number.</a:t>
            </a:r>
          </a:p>
          <a:p>
            <a:pPr>
              <a:lnSpc>
                <a:spcPts val="4199"/>
              </a:lnSpc>
              <a:spcBef>
                <a:spcPct val="0"/>
              </a:spcBef>
            </a:pPr>
            <a:endParaRPr lang="en-US" sz="2999">
              <a:solidFill>
                <a:srgbClr val="2B2B2B"/>
              </a:solidFill>
              <a:latin typeface="Agrand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96566" y="-3138094"/>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sp>
        <p:nvSpPr>
          <p:cNvPr id="5" name="Freeform 5"/>
          <p:cNvSpPr/>
          <p:nvPr/>
        </p:nvSpPr>
        <p:spPr>
          <a:xfrm>
            <a:off x="7633947" y="4433579"/>
            <a:ext cx="7427255" cy="5504744"/>
          </a:xfrm>
          <a:custGeom>
            <a:avLst/>
            <a:gdLst/>
            <a:ahLst/>
            <a:cxnLst/>
            <a:rect l="l" t="t" r="r" b="b"/>
            <a:pathLst>
              <a:path w="7427255" h="5504744">
                <a:moveTo>
                  <a:pt x="0" y="0"/>
                </a:moveTo>
                <a:lnTo>
                  <a:pt x="7427255" y="0"/>
                </a:lnTo>
                <a:lnTo>
                  <a:pt x="7427255" y="5504744"/>
                </a:lnTo>
                <a:lnTo>
                  <a:pt x="0" y="550474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776836" y="309562"/>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Testing - Unit &amp; Functional Testing </a:t>
            </a:r>
          </a:p>
        </p:txBody>
      </p:sp>
      <p:sp>
        <p:nvSpPr>
          <p:cNvPr id="7" name="TextBox 7"/>
          <p:cNvSpPr txBox="1"/>
          <p:nvPr/>
        </p:nvSpPr>
        <p:spPr>
          <a:xfrm>
            <a:off x="1028700" y="1674907"/>
            <a:ext cx="14356662" cy="1736725"/>
          </a:xfrm>
          <a:prstGeom prst="rect">
            <a:avLst/>
          </a:prstGeom>
        </p:spPr>
        <p:txBody>
          <a:bodyPr lIns="0" tIns="0" rIns="0" bIns="0" rtlCol="0" anchor="t">
            <a:spAutoFit/>
          </a:bodyPr>
          <a:lstStyle/>
          <a:p>
            <a:pPr algn="just">
              <a:lnSpc>
                <a:spcPts val="3499"/>
              </a:lnSpc>
            </a:pPr>
            <a:r>
              <a:rPr lang="en-US" sz="2499">
                <a:solidFill>
                  <a:srgbClr val="2B2B2B"/>
                </a:solidFill>
                <a:latin typeface="Canva Sans"/>
              </a:rPr>
              <a:t>Testing performed was mostly functional. Each component that was tested as it was developed in each phase of the project (Dashboard, Posting, Login signup etc.). Test suites were developed using </a:t>
            </a:r>
            <a:r>
              <a:rPr lang="en-US" sz="2499">
                <a:solidFill>
                  <a:srgbClr val="2B2B2B"/>
                </a:solidFill>
                <a:latin typeface="Canva Sans Bold"/>
              </a:rPr>
              <a:t>jest framework</a:t>
            </a:r>
            <a:r>
              <a:rPr lang="en-US" sz="2499">
                <a:solidFill>
                  <a:srgbClr val="2B2B2B"/>
                </a:solidFill>
                <a:latin typeface="Canva Sans"/>
              </a:rPr>
              <a:t> and tested using </a:t>
            </a:r>
            <a:r>
              <a:rPr lang="en-US" sz="2499">
                <a:solidFill>
                  <a:srgbClr val="2B2B2B"/>
                </a:solidFill>
                <a:latin typeface="Canva Sans Bold"/>
              </a:rPr>
              <a:t>VS code</a:t>
            </a:r>
            <a:r>
              <a:rPr lang="en-US" sz="2499">
                <a:solidFill>
                  <a:srgbClr val="2B2B2B"/>
                </a:solidFill>
                <a:latin typeface="Canva Sans"/>
              </a:rPr>
              <a:t> platform &amp; planned around use case diagrams (pictured below).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0715" y="2950641"/>
            <a:ext cx="9621431" cy="9789932"/>
          </a:xfrm>
          <a:prstGeom prst="rect">
            <a:avLst/>
          </a:prstGeom>
        </p:spPr>
      </p:pic>
      <p:sp>
        <p:nvSpPr>
          <p:cNvPr id="3" name="TextBox 3"/>
          <p:cNvSpPr txBox="1"/>
          <p:nvPr/>
        </p:nvSpPr>
        <p:spPr>
          <a:xfrm>
            <a:off x="-949" y="-166706"/>
            <a:ext cx="18288000" cy="2313241"/>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2B2B2B"/>
                </a:solidFill>
                <a:latin typeface="Agrandir"/>
              </a:rPr>
              <a:t>Reflecting on Peer Review: Enhancements and Innovations</a:t>
            </a:r>
          </a:p>
        </p:txBody>
      </p:sp>
      <p:sp>
        <p:nvSpPr>
          <p:cNvPr id="4" name="AutoShape 4"/>
          <p:cNvSpPr/>
          <p:nvPr/>
        </p:nvSpPr>
        <p:spPr>
          <a:xfrm flipH="1">
            <a:off x="949" y="2170347"/>
            <a:ext cx="18287051" cy="0"/>
          </a:xfrm>
          <a:prstGeom prst="line">
            <a:avLst/>
          </a:prstGeom>
          <a:ln w="476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382048" y="2253296"/>
            <a:ext cx="4810715" cy="697345"/>
          </a:xfrm>
          <a:prstGeom prst="rect">
            <a:avLst/>
          </a:prstGeom>
        </p:spPr>
        <p:txBody>
          <a:bodyPr lIns="0" tIns="0" rIns="0" bIns="0" rtlCol="0" anchor="t">
            <a:spAutoFit/>
          </a:bodyPr>
          <a:lstStyle/>
          <a:p>
            <a:pPr algn="ctr">
              <a:lnSpc>
                <a:spcPts val="5623"/>
              </a:lnSpc>
            </a:pPr>
            <a:r>
              <a:rPr lang="en-US" sz="4016">
                <a:solidFill>
                  <a:srgbClr val="000000"/>
                </a:solidFill>
                <a:latin typeface="Canva Sans Bold"/>
              </a:rPr>
              <a:t>Feedback Recieved</a:t>
            </a:r>
          </a:p>
        </p:txBody>
      </p:sp>
      <p:sp>
        <p:nvSpPr>
          <p:cNvPr id="6" name="TextBox 6"/>
          <p:cNvSpPr txBox="1"/>
          <p:nvPr/>
        </p:nvSpPr>
        <p:spPr>
          <a:xfrm>
            <a:off x="-1009027" y="2392321"/>
            <a:ext cx="20819358" cy="7490266"/>
          </a:xfrm>
          <a:prstGeom prst="rect">
            <a:avLst/>
          </a:prstGeom>
        </p:spPr>
        <p:txBody>
          <a:bodyPr lIns="0" tIns="0" rIns="0" bIns="0" rtlCol="0" anchor="t">
            <a:spAutoFit/>
          </a:bodyPr>
          <a:lstStyle/>
          <a:p>
            <a:pPr>
              <a:lnSpc>
                <a:spcPts val="4580"/>
              </a:lnSpc>
            </a:pPr>
            <a:endParaRPr/>
          </a:p>
          <a:p>
            <a:pPr marL="1412736" lvl="2" indent="-470912">
              <a:lnSpc>
                <a:spcPts val="4580"/>
              </a:lnSpc>
              <a:buFont typeface="Arial"/>
              <a:buChar char="⚬"/>
            </a:pPr>
            <a:r>
              <a:rPr lang="en-US" sz="3271">
                <a:solidFill>
                  <a:srgbClr val="000000"/>
                </a:solidFill>
                <a:latin typeface="Canva Sans Semi-Bold"/>
              </a:rPr>
              <a:t>From TECH EXPLORERS</a:t>
            </a:r>
            <a:r>
              <a:rPr lang="en-US" sz="3271">
                <a:solidFill>
                  <a:srgbClr val="000000"/>
                </a:solidFill>
                <a:latin typeface="Canva Sans"/>
              </a:rPr>
              <a:t>:</a:t>
            </a:r>
          </a:p>
          <a:p>
            <a:pPr marL="2119104" lvl="3" indent="-529776">
              <a:lnSpc>
                <a:spcPts val="4580"/>
              </a:lnSpc>
              <a:buFont typeface="Arial"/>
              <a:buChar char="￭"/>
            </a:pPr>
            <a:r>
              <a:rPr lang="en-US" sz="3271">
                <a:solidFill>
                  <a:srgbClr val="000000"/>
                </a:solidFill>
                <a:latin typeface="Canva Sans"/>
              </a:rPr>
              <a:t>Concerns about message storage and functionality.</a:t>
            </a:r>
          </a:p>
          <a:p>
            <a:pPr marL="2119104" lvl="3" indent="-529776">
              <a:lnSpc>
                <a:spcPts val="4580"/>
              </a:lnSpc>
              <a:buFont typeface="Arial"/>
              <a:buChar char="￭"/>
            </a:pPr>
            <a:r>
              <a:rPr lang="en-US" sz="3271">
                <a:solidFill>
                  <a:srgbClr val="000000"/>
                </a:solidFill>
                <a:latin typeface="Canva Sans"/>
              </a:rPr>
              <a:t>Queries on student verification processes.</a:t>
            </a:r>
          </a:p>
          <a:p>
            <a:pPr marL="2119104" lvl="3" indent="-529776">
              <a:lnSpc>
                <a:spcPts val="4580"/>
              </a:lnSpc>
              <a:buFont typeface="Arial"/>
              <a:buChar char="￭"/>
            </a:pPr>
            <a:r>
              <a:rPr lang="en-US" sz="3271">
                <a:solidFill>
                  <a:srgbClr val="000000"/>
                </a:solidFill>
                <a:latin typeface="Canva Sans"/>
              </a:rPr>
              <a:t>Registration challenges for old students without UNT IDs.</a:t>
            </a:r>
          </a:p>
          <a:p>
            <a:pPr marL="1412736" lvl="2" indent="-470912">
              <a:lnSpc>
                <a:spcPts val="4580"/>
              </a:lnSpc>
              <a:buFont typeface="Arial"/>
              <a:buChar char="⚬"/>
            </a:pPr>
            <a:r>
              <a:rPr lang="en-US" sz="3271">
                <a:solidFill>
                  <a:srgbClr val="000000"/>
                </a:solidFill>
                <a:latin typeface="Canva Sans Semi-Bold"/>
              </a:rPr>
              <a:t>From Tiny Coders</a:t>
            </a:r>
            <a:r>
              <a:rPr lang="en-US" sz="3271">
                <a:solidFill>
                  <a:srgbClr val="000000"/>
                </a:solidFill>
                <a:latin typeface="Canva Sans"/>
              </a:rPr>
              <a:t>:</a:t>
            </a:r>
          </a:p>
          <a:p>
            <a:pPr marL="2119104" lvl="3" indent="-529776">
              <a:lnSpc>
                <a:spcPts val="4580"/>
              </a:lnSpc>
              <a:buFont typeface="Arial"/>
              <a:buChar char="￭"/>
            </a:pPr>
            <a:r>
              <a:rPr lang="en-US" sz="3271">
                <a:solidFill>
                  <a:srgbClr val="000000"/>
                </a:solidFill>
                <a:latin typeface="Canva Sans"/>
              </a:rPr>
              <a:t>Suggestions to enhance testing frameworks.</a:t>
            </a:r>
          </a:p>
          <a:p>
            <a:pPr marL="2119104" lvl="3" indent="-529776">
              <a:lnSpc>
                <a:spcPts val="4580"/>
              </a:lnSpc>
              <a:buFont typeface="Arial"/>
              <a:buChar char="￭"/>
            </a:pPr>
            <a:r>
              <a:rPr lang="en-US" sz="3271">
                <a:solidFill>
                  <a:srgbClr val="000000"/>
                </a:solidFill>
                <a:latin typeface="Canva Sans"/>
              </a:rPr>
              <a:t>Issues with website accessibility on public networks.</a:t>
            </a:r>
          </a:p>
          <a:p>
            <a:pPr marL="2119104" lvl="3" indent="-529776">
              <a:lnSpc>
                <a:spcPts val="4580"/>
              </a:lnSpc>
              <a:buFont typeface="Arial"/>
              <a:buChar char="￭"/>
            </a:pPr>
            <a:r>
              <a:rPr lang="en-US" sz="3271">
                <a:solidFill>
                  <a:srgbClr val="000000"/>
                </a:solidFill>
                <a:latin typeface="Canva Sans"/>
              </a:rPr>
              <a:t>Calls for improved user experience through messaging and notification features.</a:t>
            </a:r>
          </a:p>
          <a:p>
            <a:pPr marL="1412736" lvl="2" indent="-470912">
              <a:lnSpc>
                <a:spcPts val="4580"/>
              </a:lnSpc>
              <a:buFont typeface="Arial"/>
              <a:buChar char="⚬"/>
            </a:pPr>
            <a:r>
              <a:rPr lang="en-US" sz="3271">
                <a:solidFill>
                  <a:srgbClr val="000000"/>
                </a:solidFill>
                <a:latin typeface="Canva Sans Semi-Bold"/>
              </a:rPr>
              <a:t>From TA Archana Goli</a:t>
            </a:r>
            <a:r>
              <a:rPr lang="en-US" sz="3271">
                <a:solidFill>
                  <a:srgbClr val="000000"/>
                </a:solidFill>
                <a:latin typeface="Canva Sans"/>
              </a:rPr>
              <a:t>:</a:t>
            </a:r>
          </a:p>
          <a:p>
            <a:pPr marL="2119104" lvl="3" indent="-529776">
              <a:lnSpc>
                <a:spcPts val="4580"/>
              </a:lnSpc>
              <a:buFont typeface="Arial"/>
              <a:buChar char="￭"/>
            </a:pPr>
            <a:r>
              <a:rPr lang="en-US" sz="3271">
                <a:solidFill>
                  <a:srgbClr val="000000"/>
                </a:solidFill>
                <a:latin typeface="Canva Sans"/>
              </a:rPr>
              <a:t>Recommended including a Ticketing system for events.</a:t>
            </a:r>
          </a:p>
          <a:p>
            <a:pPr marL="2119104" lvl="3" indent="-529776">
              <a:lnSpc>
                <a:spcPts val="4580"/>
              </a:lnSpc>
              <a:buFont typeface="Arial"/>
              <a:buChar char="￭"/>
            </a:pPr>
            <a:r>
              <a:rPr lang="en-US" sz="3271">
                <a:solidFill>
                  <a:srgbClr val="000000"/>
                </a:solidFill>
                <a:latin typeface="Canva Sans"/>
              </a:rPr>
              <a:t>Suggested adding a Donate feature to support the community.</a:t>
            </a:r>
          </a:p>
          <a:p>
            <a:pPr algn="ctr">
              <a:lnSpc>
                <a:spcPts val="4580"/>
              </a:lnSpc>
            </a:pPr>
            <a:endParaRPr lang="en-US" sz="3271">
              <a:solidFill>
                <a:srgbClr val="000000"/>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6110631" y="415221"/>
            <a:ext cx="6907145" cy="868440"/>
            <a:chOff x="0" y="0"/>
            <a:chExt cx="9209527" cy="1157920"/>
          </a:xfrm>
        </p:grpSpPr>
        <p:sp>
          <p:nvSpPr>
            <p:cNvPr id="3" name="Freeform 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Project Description</a:t>
              </a:r>
            </a:p>
          </p:txBody>
        </p:sp>
        <p:sp>
          <p:nvSpPr>
            <p:cNvPr id="5" name="TextBox 5"/>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1</a:t>
              </a:r>
            </a:p>
          </p:txBody>
        </p:sp>
      </p:grpSp>
      <p:grpSp>
        <p:nvGrpSpPr>
          <p:cNvPr id="6" name="Group 6"/>
          <p:cNvGrpSpPr/>
          <p:nvPr/>
        </p:nvGrpSpPr>
        <p:grpSpPr>
          <a:xfrm>
            <a:off x="10886478" y="955047"/>
            <a:ext cx="6907145" cy="1057982"/>
            <a:chOff x="0" y="-133351"/>
            <a:chExt cx="9209527" cy="1410643"/>
          </a:xfrm>
        </p:grpSpPr>
        <p:sp>
          <p:nvSpPr>
            <p:cNvPr id="7" name="TextBox 7"/>
            <p:cNvSpPr txBox="1"/>
            <p:nvPr/>
          </p:nvSpPr>
          <p:spPr>
            <a:xfrm>
              <a:off x="1634311" y="-133351"/>
              <a:ext cx="7575216" cy="1410643"/>
            </a:xfrm>
            <a:prstGeom prst="rect">
              <a:avLst/>
            </a:prstGeom>
          </p:spPr>
          <p:txBody>
            <a:bodyPr lIns="0" tIns="0" rIns="0" bIns="0" rtlCol="0" anchor="t">
              <a:spAutoFit/>
            </a:bodyPr>
            <a:lstStyle/>
            <a:p>
              <a:pPr algn="l">
                <a:lnSpc>
                  <a:spcPts val="4199"/>
                </a:lnSpc>
              </a:pPr>
              <a:r>
                <a:rPr lang="en-US" sz="2999" dirty="0">
                  <a:solidFill>
                    <a:srgbClr val="2B2B2B"/>
                  </a:solidFill>
                  <a:latin typeface="Agrandir"/>
                </a:rPr>
                <a:t>Faces of the ALMA MINGLE &amp; their roles</a:t>
              </a:r>
            </a:p>
          </p:txBody>
        </p:sp>
        <p:sp>
          <p:nvSpPr>
            <p:cNvPr id="8" name="Freeform 8"/>
            <p:cNvSpPr/>
            <p:nvPr/>
          </p:nvSpPr>
          <p:spPr>
            <a:xfrm>
              <a:off x="0" y="6874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351305" y="43963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2</a:t>
              </a:r>
            </a:p>
          </p:txBody>
        </p:sp>
      </p:grpSp>
      <p:grpSp>
        <p:nvGrpSpPr>
          <p:cNvPr id="10" name="Group 10"/>
          <p:cNvGrpSpPr/>
          <p:nvPr/>
        </p:nvGrpSpPr>
        <p:grpSpPr>
          <a:xfrm>
            <a:off x="6110631" y="2226636"/>
            <a:ext cx="6907145" cy="971551"/>
            <a:chOff x="0" y="0"/>
            <a:chExt cx="9209527" cy="1295401"/>
          </a:xfrm>
        </p:grpSpPr>
        <p:sp>
          <p:nvSpPr>
            <p:cNvPr id="11" name="TextBox 11"/>
            <p:cNvSpPr txBox="1"/>
            <p:nvPr/>
          </p:nvSpPr>
          <p:spPr>
            <a:xfrm>
              <a:off x="1634311" y="-133350"/>
              <a:ext cx="7575216" cy="1428751"/>
            </a:xfrm>
            <a:prstGeom prst="rect">
              <a:avLst/>
            </a:prstGeom>
          </p:spPr>
          <p:txBody>
            <a:bodyPr lIns="0" tIns="0" rIns="0" bIns="0" rtlCol="0" anchor="t">
              <a:spAutoFit/>
            </a:bodyPr>
            <a:lstStyle/>
            <a:p>
              <a:pPr algn="l">
                <a:lnSpc>
                  <a:spcPts val="4199"/>
                </a:lnSpc>
              </a:pPr>
              <a:r>
                <a:rPr lang="en-US" sz="2999" dirty="0">
                  <a:solidFill>
                    <a:srgbClr val="2B2B2B"/>
                  </a:solidFill>
                  <a:latin typeface="Agrandir"/>
                </a:rPr>
                <a:t>Project Timeline - Project Phases </a:t>
              </a:r>
            </a:p>
          </p:txBody>
        </p:sp>
        <p:sp>
          <p:nvSpPr>
            <p:cNvPr id="12" name="Freeform 12"/>
            <p:cNvSpPr/>
            <p:nvPr/>
          </p:nvSpPr>
          <p:spPr>
            <a:xfrm>
              <a:off x="0" y="6874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351305" y="43963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3</a:t>
              </a:r>
            </a:p>
          </p:txBody>
        </p:sp>
      </p:grpSp>
      <p:grpSp>
        <p:nvGrpSpPr>
          <p:cNvPr id="14" name="Group 14"/>
          <p:cNvGrpSpPr/>
          <p:nvPr/>
        </p:nvGrpSpPr>
        <p:grpSpPr>
          <a:xfrm>
            <a:off x="10886478" y="3245812"/>
            <a:ext cx="6907145" cy="971551"/>
            <a:chOff x="0" y="0"/>
            <a:chExt cx="9209527" cy="1295401"/>
          </a:xfrm>
        </p:grpSpPr>
        <p:sp>
          <p:nvSpPr>
            <p:cNvPr id="15" name="TextBox 15"/>
            <p:cNvSpPr txBox="1"/>
            <p:nvPr/>
          </p:nvSpPr>
          <p:spPr>
            <a:xfrm>
              <a:off x="1634311" y="-133350"/>
              <a:ext cx="7575216" cy="14287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Core requirements of the project</a:t>
              </a:r>
            </a:p>
          </p:txBody>
        </p:sp>
        <p:sp>
          <p:nvSpPr>
            <p:cNvPr id="16" name="Freeform 16"/>
            <p:cNvSpPr/>
            <p:nvPr/>
          </p:nvSpPr>
          <p:spPr>
            <a:xfrm>
              <a:off x="0" y="6874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51305" y="43963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4</a:t>
              </a:r>
            </a:p>
          </p:txBody>
        </p:sp>
      </p:grpSp>
      <p:grpSp>
        <p:nvGrpSpPr>
          <p:cNvPr id="18" name="Group 18"/>
          <p:cNvGrpSpPr/>
          <p:nvPr/>
        </p:nvGrpSpPr>
        <p:grpSpPr>
          <a:xfrm>
            <a:off x="6110631" y="4341187"/>
            <a:ext cx="6907145" cy="868440"/>
            <a:chOff x="0" y="0"/>
            <a:chExt cx="9209527" cy="1157920"/>
          </a:xfrm>
        </p:grpSpPr>
        <p:sp>
          <p:nvSpPr>
            <p:cNvPr id="19" name="TextBox 19"/>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Implementation Details</a:t>
              </a:r>
            </a:p>
          </p:txBody>
        </p:sp>
        <p:sp>
          <p:nvSpPr>
            <p:cNvPr id="20" name="Freeform 20"/>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5</a:t>
              </a:r>
            </a:p>
          </p:txBody>
        </p:sp>
      </p:grpSp>
      <p:grpSp>
        <p:nvGrpSpPr>
          <p:cNvPr id="22" name="Group 22"/>
          <p:cNvGrpSpPr/>
          <p:nvPr/>
        </p:nvGrpSpPr>
        <p:grpSpPr>
          <a:xfrm>
            <a:off x="10886478" y="5333452"/>
            <a:ext cx="6907145" cy="971551"/>
            <a:chOff x="0" y="0"/>
            <a:chExt cx="9209527" cy="1295401"/>
          </a:xfrm>
        </p:grpSpPr>
        <p:sp>
          <p:nvSpPr>
            <p:cNvPr id="23" name="TextBox 23"/>
            <p:cNvSpPr txBox="1"/>
            <p:nvPr/>
          </p:nvSpPr>
          <p:spPr>
            <a:xfrm>
              <a:off x="1634311" y="-133350"/>
              <a:ext cx="7575216" cy="14287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Testing - Unit Testing &amp; Functional Testing </a:t>
              </a:r>
            </a:p>
          </p:txBody>
        </p:sp>
        <p:sp>
          <p:nvSpPr>
            <p:cNvPr id="24" name="Freeform 24"/>
            <p:cNvSpPr/>
            <p:nvPr/>
          </p:nvSpPr>
          <p:spPr>
            <a:xfrm>
              <a:off x="0" y="6874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351305" y="43963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6</a:t>
              </a:r>
            </a:p>
          </p:txBody>
        </p:sp>
      </p:grpSp>
      <p:grpSp>
        <p:nvGrpSpPr>
          <p:cNvPr id="26" name="Group 26"/>
          <p:cNvGrpSpPr/>
          <p:nvPr/>
        </p:nvGrpSpPr>
        <p:grpSpPr>
          <a:xfrm>
            <a:off x="6110631" y="6219097"/>
            <a:ext cx="6594020" cy="829070"/>
            <a:chOff x="0" y="0"/>
            <a:chExt cx="8792027" cy="1105427"/>
          </a:xfrm>
        </p:grpSpPr>
        <p:sp>
          <p:nvSpPr>
            <p:cNvPr id="27" name="TextBox 27"/>
            <p:cNvSpPr txBox="1"/>
            <p:nvPr/>
          </p:nvSpPr>
          <p:spPr>
            <a:xfrm>
              <a:off x="1560222" y="134443"/>
              <a:ext cx="7231805" cy="703191"/>
            </a:xfrm>
            <a:prstGeom prst="rect">
              <a:avLst/>
            </a:prstGeom>
          </p:spPr>
          <p:txBody>
            <a:bodyPr lIns="0" tIns="0" rIns="0" bIns="0" rtlCol="0" anchor="t">
              <a:spAutoFit/>
            </a:bodyPr>
            <a:lstStyle/>
            <a:p>
              <a:pPr algn="l">
                <a:lnSpc>
                  <a:spcPts val="4009"/>
                </a:lnSpc>
              </a:pPr>
              <a:r>
                <a:rPr lang="en-US" sz="2863">
                  <a:solidFill>
                    <a:srgbClr val="2B2B2B"/>
                  </a:solidFill>
                  <a:latin typeface="Agrandir"/>
                </a:rPr>
                <a:t>Peer Feedback</a:t>
              </a:r>
            </a:p>
          </p:txBody>
        </p:sp>
        <p:sp>
          <p:nvSpPr>
            <p:cNvPr id="28" name="Freeform 28"/>
            <p:cNvSpPr/>
            <p:nvPr/>
          </p:nvSpPr>
          <p:spPr>
            <a:xfrm>
              <a:off x="0" y="0"/>
              <a:ext cx="1073269" cy="1105427"/>
            </a:xfrm>
            <a:custGeom>
              <a:avLst/>
              <a:gdLst/>
              <a:ahLst/>
              <a:cxnLst/>
              <a:rect l="l" t="t" r="r" b="b"/>
              <a:pathLst>
                <a:path w="1073269" h="1105427">
                  <a:moveTo>
                    <a:pt x="0" y="0"/>
                  </a:moveTo>
                  <a:lnTo>
                    <a:pt x="1073269" y="0"/>
                  </a:lnTo>
                  <a:lnTo>
                    <a:pt x="1073269" y="1105427"/>
                  </a:lnTo>
                  <a:lnTo>
                    <a:pt x="0" y="1105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335379" y="360580"/>
              <a:ext cx="402511" cy="327117"/>
            </a:xfrm>
            <a:prstGeom prst="rect">
              <a:avLst/>
            </a:prstGeom>
          </p:spPr>
          <p:txBody>
            <a:bodyPr lIns="0" tIns="0" rIns="0" bIns="0" rtlCol="0" anchor="t">
              <a:spAutoFit/>
            </a:bodyPr>
            <a:lstStyle/>
            <a:p>
              <a:pPr algn="ctr">
                <a:lnSpc>
                  <a:spcPts val="1871"/>
                </a:lnSpc>
              </a:pPr>
              <a:r>
                <a:rPr lang="en-US" sz="1336">
                  <a:solidFill>
                    <a:srgbClr val="2B2B2B"/>
                  </a:solidFill>
                  <a:latin typeface="Agrandir Bold"/>
                </a:rPr>
                <a:t>7</a:t>
              </a:r>
            </a:p>
          </p:txBody>
        </p:sp>
      </p:grpSp>
      <p:grpSp>
        <p:nvGrpSpPr>
          <p:cNvPr id="30" name="Group 30"/>
          <p:cNvGrpSpPr/>
          <p:nvPr/>
        </p:nvGrpSpPr>
        <p:grpSpPr>
          <a:xfrm>
            <a:off x="10886478" y="7095793"/>
            <a:ext cx="6907145" cy="868440"/>
            <a:chOff x="0" y="0"/>
            <a:chExt cx="9209527" cy="1157920"/>
          </a:xfrm>
        </p:grpSpPr>
        <p:sp>
          <p:nvSpPr>
            <p:cNvPr id="31" name="TextBox 31"/>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Code inspection Feedback</a:t>
              </a:r>
            </a:p>
          </p:txBody>
        </p:sp>
        <p:sp>
          <p:nvSpPr>
            <p:cNvPr id="32" name="Freeform 3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TextBox 33"/>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8</a:t>
              </a:r>
            </a:p>
          </p:txBody>
        </p:sp>
      </p:grpSp>
      <p:grpSp>
        <p:nvGrpSpPr>
          <p:cNvPr id="34" name="Group 34"/>
          <p:cNvGrpSpPr/>
          <p:nvPr/>
        </p:nvGrpSpPr>
        <p:grpSpPr>
          <a:xfrm>
            <a:off x="6110631" y="7802612"/>
            <a:ext cx="6636603" cy="834424"/>
            <a:chOff x="0" y="0"/>
            <a:chExt cx="8848804" cy="1112566"/>
          </a:xfrm>
        </p:grpSpPr>
        <p:sp>
          <p:nvSpPr>
            <p:cNvPr id="35" name="TextBox 35"/>
            <p:cNvSpPr txBox="1"/>
            <p:nvPr/>
          </p:nvSpPr>
          <p:spPr>
            <a:xfrm>
              <a:off x="1570298" y="136172"/>
              <a:ext cx="7278506" cy="706871"/>
            </a:xfrm>
            <a:prstGeom prst="rect">
              <a:avLst/>
            </a:prstGeom>
          </p:spPr>
          <p:txBody>
            <a:bodyPr lIns="0" tIns="0" rIns="0" bIns="0" rtlCol="0" anchor="t">
              <a:spAutoFit/>
            </a:bodyPr>
            <a:lstStyle/>
            <a:p>
              <a:pPr algn="l">
                <a:lnSpc>
                  <a:spcPts val="4035"/>
                </a:lnSpc>
              </a:pPr>
              <a:r>
                <a:rPr lang="en-US" sz="2882">
                  <a:solidFill>
                    <a:srgbClr val="2B2B2B"/>
                  </a:solidFill>
                  <a:latin typeface="Agrandir"/>
                </a:rPr>
                <a:t>Limitations</a:t>
              </a:r>
            </a:p>
          </p:txBody>
        </p:sp>
        <p:sp>
          <p:nvSpPr>
            <p:cNvPr id="36" name="Freeform 36"/>
            <p:cNvSpPr/>
            <p:nvPr/>
          </p:nvSpPr>
          <p:spPr>
            <a:xfrm>
              <a:off x="0" y="0"/>
              <a:ext cx="1080200" cy="1112566"/>
            </a:xfrm>
            <a:custGeom>
              <a:avLst/>
              <a:gdLst/>
              <a:ahLst/>
              <a:cxnLst/>
              <a:rect l="l" t="t" r="r" b="b"/>
              <a:pathLst>
                <a:path w="1080200" h="1112566">
                  <a:moveTo>
                    <a:pt x="0" y="0"/>
                  </a:moveTo>
                  <a:lnTo>
                    <a:pt x="1080200" y="0"/>
                  </a:lnTo>
                  <a:lnTo>
                    <a:pt x="1080200" y="1112566"/>
                  </a:lnTo>
                  <a:lnTo>
                    <a:pt x="0" y="1112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TextBox 37"/>
            <p:cNvSpPr txBox="1"/>
            <p:nvPr/>
          </p:nvSpPr>
          <p:spPr>
            <a:xfrm>
              <a:off x="337545" y="363278"/>
              <a:ext cx="405110" cy="328860"/>
            </a:xfrm>
            <a:prstGeom prst="rect">
              <a:avLst/>
            </a:prstGeom>
          </p:spPr>
          <p:txBody>
            <a:bodyPr lIns="0" tIns="0" rIns="0" bIns="0" rtlCol="0" anchor="t">
              <a:spAutoFit/>
            </a:bodyPr>
            <a:lstStyle/>
            <a:p>
              <a:pPr algn="ctr">
                <a:lnSpc>
                  <a:spcPts val="1883"/>
                </a:lnSpc>
              </a:pPr>
              <a:r>
                <a:rPr lang="en-US" sz="1345">
                  <a:solidFill>
                    <a:srgbClr val="2B2B2B"/>
                  </a:solidFill>
                  <a:latin typeface="Agrandir Bold"/>
                </a:rPr>
                <a:t>9</a:t>
              </a:r>
            </a:p>
          </p:txBody>
        </p:sp>
      </p:grpSp>
      <p:grpSp>
        <p:nvGrpSpPr>
          <p:cNvPr id="38" name="Group 38"/>
          <p:cNvGrpSpPr/>
          <p:nvPr/>
        </p:nvGrpSpPr>
        <p:grpSpPr>
          <a:xfrm>
            <a:off x="11012602" y="8529299"/>
            <a:ext cx="6907145" cy="868440"/>
            <a:chOff x="0" y="0"/>
            <a:chExt cx="9209527" cy="1157920"/>
          </a:xfrm>
        </p:grpSpPr>
        <p:sp>
          <p:nvSpPr>
            <p:cNvPr id="39" name="TextBox 39"/>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Demo</a:t>
              </a:r>
            </a:p>
          </p:txBody>
        </p:sp>
        <p:sp>
          <p:nvSpPr>
            <p:cNvPr id="40" name="Freeform 40"/>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1" name="TextBox 41"/>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10</a:t>
              </a:r>
            </a:p>
          </p:txBody>
        </p:sp>
      </p:grpSp>
      <p:sp>
        <p:nvSpPr>
          <p:cNvPr id="42" name="TextBox 42"/>
          <p:cNvSpPr txBox="1"/>
          <p:nvPr/>
        </p:nvSpPr>
        <p:spPr>
          <a:xfrm>
            <a:off x="436769" y="4074786"/>
            <a:ext cx="4931276"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Objectives</a:t>
            </a:r>
          </a:p>
        </p:txBody>
      </p:sp>
      <p:sp>
        <p:nvSpPr>
          <p:cNvPr id="43" name="TextBox 43"/>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44" name="TextBox 44"/>
          <p:cNvSpPr txBox="1"/>
          <p:nvPr/>
        </p:nvSpPr>
        <p:spPr>
          <a:xfrm>
            <a:off x="15915241"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0715" y="2950641"/>
            <a:ext cx="9621431" cy="9789932"/>
          </a:xfrm>
          <a:prstGeom prst="rect">
            <a:avLst/>
          </a:prstGeom>
        </p:spPr>
      </p:pic>
      <p:sp>
        <p:nvSpPr>
          <p:cNvPr id="3" name="AutoShape 3"/>
          <p:cNvSpPr/>
          <p:nvPr/>
        </p:nvSpPr>
        <p:spPr>
          <a:xfrm flipH="1">
            <a:off x="-333942" y="2322654"/>
            <a:ext cx="18287051" cy="0"/>
          </a:xfrm>
          <a:prstGeom prst="line">
            <a:avLst/>
          </a:prstGeom>
          <a:ln w="476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202502" y="3124663"/>
            <a:ext cx="15967353" cy="74485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nva Sans Semi-Bold"/>
              </a:rPr>
              <a:t>Message Storage and Functionality</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a:rPr>
              <a:t>Selected a permanent storage solution; no auto-deletion of messages.</a:t>
            </a:r>
          </a:p>
          <a:p>
            <a:pPr marL="647702" lvl="1" indent="-323851">
              <a:lnSpc>
                <a:spcPts val="4200"/>
              </a:lnSpc>
              <a:buFont typeface="Arial"/>
              <a:buChar char="•"/>
            </a:pPr>
            <a:r>
              <a:rPr lang="en-US" sz="3000">
                <a:solidFill>
                  <a:srgbClr val="000000"/>
                </a:solidFill>
                <a:latin typeface="Canva Sans Semi-Bold"/>
              </a:rPr>
              <a:t>Student Verification</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a:rPr>
              <a:t>Limited login to @my.unt.edu emails; exploring third-party authentication.</a:t>
            </a:r>
          </a:p>
          <a:p>
            <a:pPr marL="647702" lvl="1" indent="-323851">
              <a:lnSpc>
                <a:spcPts val="4200"/>
              </a:lnSpc>
              <a:buFont typeface="Arial"/>
              <a:buChar char="•"/>
            </a:pPr>
            <a:r>
              <a:rPr lang="en-US" sz="3000">
                <a:solidFill>
                  <a:srgbClr val="000000"/>
                </a:solidFill>
                <a:latin typeface="Canva Sans Semi-Bold"/>
              </a:rPr>
              <a:t>Testing Framework Enhancements</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a:rPr>
              <a:t>Integrated Jest for robust backend testing.</a:t>
            </a:r>
          </a:p>
          <a:p>
            <a:pPr marL="647702" lvl="1" indent="-323851">
              <a:lnSpc>
                <a:spcPts val="4200"/>
              </a:lnSpc>
              <a:buFont typeface="Arial"/>
              <a:buChar char="•"/>
            </a:pPr>
            <a:r>
              <a:rPr lang="en-US" sz="3000">
                <a:solidFill>
                  <a:srgbClr val="000000"/>
                </a:solidFill>
                <a:latin typeface="Canva Sans Semi-Bold"/>
              </a:rPr>
              <a:t>Website Accessibility and Security</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a:rPr>
              <a:t>Established a secure MongoDB connection; enhanced data validation on signup.</a:t>
            </a:r>
          </a:p>
          <a:p>
            <a:pPr marL="647702" lvl="1" indent="-323851">
              <a:lnSpc>
                <a:spcPts val="4200"/>
              </a:lnSpc>
              <a:buFont typeface="Arial"/>
              <a:buChar char="•"/>
            </a:pPr>
            <a:r>
              <a:rPr lang="en-US" sz="3000">
                <a:solidFill>
                  <a:srgbClr val="000000"/>
                </a:solidFill>
                <a:latin typeface="Canva Sans Semi-Bold"/>
              </a:rPr>
              <a:t>User Experience Improvements</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a:rPr>
              <a:t>Added messaging and notifications; potential expansion to other universities.</a:t>
            </a:r>
          </a:p>
          <a:p>
            <a:pPr marL="647702" lvl="1" indent="-323851">
              <a:lnSpc>
                <a:spcPts val="4200"/>
              </a:lnSpc>
              <a:buFont typeface="Arial"/>
              <a:buChar char="•"/>
            </a:pPr>
            <a:r>
              <a:rPr lang="en-US" sz="3000">
                <a:solidFill>
                  <a:srgbClr val="000000"/>
                </a:solidFill>
                <a:latin typeface="Canva Sans Semi-Bold"/>
              </a:rPr>
              <a:t>New Features Implemented</a:t>
            </a:r>
            <a:r>
              <a:rPr lang="en-US" sz="3000">
                <a:solidFill>
                  <a:srgbClr val="000000"/>
                </a:solidFill>
                <a:latin typeface="Canva Sans"/>
              </a:rPr>
              <a:t>:</a:t>
            </a:r>
          </a:p>
          <a:p>
            <a:pPr marL="1295403" lvl="2" indent="-431801">
              <a:lnSpc>
                <a:spcPts val="4200"/>
              </a:lnSpc>
              <a:buFont typeface="Arial"/>
              <a:buChar char="⚬"/>
            </a:pPr>
            <a:r>
              <a:rPr lang="en-US" sz="3000">
                <a:solidFill>
                  <a:srgbClr val="000000"/>
                </a:solidFill>
                <a:latin typeface="Canva Sans Semi-Bold"/>
              </a:rPr>
              <a:t>Event Ticketing</a:t>
            </a:r>
            <a:r>
              <a:rPr lang="en-US" sz="3000">
                <a:solidFill>
                  <a:srgbClr val="000000"/>
                </a:solidFill>
                <a:latin typeface="Canva Sans"/>
              </a:rPr>
              <a:t>: Simplified event management and registration.</a:t>
            </a:r>
          </a:p>
          <a:p>
            <a:pPr marL="1295403" lvl="2" indent="-431801">
              <a:lnSpc>
                <a:spcPts val="4200"/>
              </a:lnSpc>
              <a:buFont typeface="Arial"/>
              <a:buChar char="⚬"/>
            </a:pPr>
            <a:r>
              <a:rPr lang="en-US" sz="3000">
                <a:solidFill>
                  <a:srgbClr val="000000"/>
                </a:solidFill>
                <a:latin typeface="Canva Sans Semi-Bold"/>
              </a:rPr>
              <a:t>Donate Feature</a:t>
            </a:r>
            <a:r>
              <a:rPr lang="en-US" sz="3000">
                <a:solidFill>
                  <a:srgbClr val="000000"/>
                </a:solidFill>
                <a:latin typeface="Canva Sans"/>
              </a:rPr>
              <a:t>: Enabled community support through donations.</a:t>
            </a:r>
          </a:p>
          <a:p>
            <a:pPr>
              <a:lnSpc>
                <a:spcPts val="4200"/>
              </a:lnSpc>
            </a:pPr>
            <a:endParaRPr lang="en-US" sz="3000">
              <a:solidFill>
                <a:srgbClr val="000000"/>
              </a:solidFill>
              <a:latin typeface="Canva Sans"/>
            </a:endParaRPr>
          </a:p>
        </p:txBody>
      </p:sp>
      <p:sp>
        <p:nvSpPr>
          <p:cNvPr id="5" name="TextBox 5"/>
          <p:cNvSpPr txBox="1"/>
          <p:nvPr/>
        </p:nvSpPr>
        <p:spPr>
          <a:xfrm>
            <a:off x="621006" y="2260742"/>
            <a:ext cx="3248435" cy="697345"/>
          </a:xfrm>
          <a:prstGeom prst="rect">
            <a:avLst/>
          </a:prstGeom>
        </p:spPr>
        <p:txBody>
          <a:bodyPr lIns="0" tIns="0" rIns="0" bIns="0" rtlCol="0" anchor="t">
            <a:spAutoFit/>
          </a:bodyPr>
          <a:lstStyle/>
          <a:p>
            <a:pPr algn="ctr">
              <a:lnSpc>
                <a:spcPts val="5623"/>
              </a:lnSpc>
            </a:pPr>
            <a:r>
              <a:rPr lang="en-US" sz="4016">
                <a:solidFill>
                  <a:srgbClr val="000000"/>
                </a:solidFill>
                <a:latin typeface="Canva Sans Bold"/>
              </a:rPr>
              <a:t>Action Taken</a:t>
            </a:r>
          </a:p>
        </p:txBody>
      </p:sp>
      <p:sp>
        <p:nvSpPr>
          <p:cNvPr id="6" name="TextBox 6"/>
          <p:cNvSpPr txBox="1"/>
          <p:nvPr/>
        </p:nvSpPr>
        <p:spPr>
          <a:xfrm>
            <a:off x="202502" y="-88576"/>
            <a:ext cx="18288000" cy="2313241"/>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2B2B2B"/>
                </a:solidFill>
                <a:latin typeface="Agrandir"/>
              </a:rPr>
              <a:t>Reflecting on Peer Review: Enhancements and Innovations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39959" y="2166937"/>
            <a:ext cx="18148041" cy="6867526"/>
          </a:xfrm>
          <a:prstGeom prst="rect">
            <a:avLst/>
          </a:prstGeom>
        </p:spPr>
        <p:txBody>
          <a:bodyPr lIns="0" tIns="0" rIns="0" bIns="0" rtlCol="0" anchor="t">
            <a:spAutoFit/>
          </a:bodyPr>
          <a:lstStyle/>
          <a:p>
            <a:pPr>
              <a:lnSpc>
                <a:spcPts val="4199"/>
              </a:lnSpc>
            </a:pPr>
            <a:endParaRPr/>
          </a:p>
          <a:p>
            <a:pPr>
              <a:lnSpc>
                <a:spcPts val="4199"/>
              </a:lnSpc>
            </a:pPr>
            <a:r>
              <a:rPr lang="en-US" sz="2999">
                <a:solidFill>
                  <a:srgbClr val="2B2B2B"/>
                </a:solidFill>
                <a:latin typeface="Agrandir"/>
              </a:rPr>
              <a:t>The code:</a:t>
            </a:r>
          </a:p>
          <a:p>
            <a:pPr marL="647694" lvl="1" indent="-323847">
              <a:lnSpc>
                <a:spcPts val="4199"/>
              </a:lnSpc>
              <a:buAutoNum type="arabicPeriod"/>
            </a:pPr>
            <a:r>
              <a:rPr lang="en-US" sz="2999">
                <a:solidFill>
                  <a:srgbClr val="2B2B2B"/>
                </a:solidFill>
                <a:latin typeface="Agrandir"/>
              </a:rPr>
              <a:t>Engaged in discussions to enhance testing framework based on feedback.</a:t>
            </a:r>
          </a:p>
          <a:p>
            <a:pPr marL="647694" lvl="1" indent="-323847">
              <a:lnSpc>
                <a:spcPts val="4199"/>
              </a:lnSpc>
              <a:buAutoNum type="arabicPeriod"/>
            </a:pPr>
            <a:r>
              <a:rPr lang="en-US" sz="2999">
                <a:solidFill>
                  <a:srgbClr val="2B2B2B"/>
                </a:solidFill>
                <a:latin typeface="Agrandir"/>
              </a:rPr>
              <a:t>Integrated Jest to extend testing </a:t>
            </a:r>
          </a:p>
          <a:p>
            <a:pPr marL="647694" lvl="1" indent="-323847">
              <a:lnSpc>
                <a:spcPts val="4199"/>
              </a:lnSpc>
              <a:buAutoNum type="arabicPeriod"/>
            </a:pPr>
            <a:r>
              <a:rPr lang="en-US" sz="2999">
                <a:solidFill>
                  <a:srgbClr val="2B2B2B"/>
                </a:solidFill>
                <a:latin typeface="Agrandir"/>
              </a:rPr>
              <a:t>Feedback from "Tiny Coders" led to the evaluation of website </a:t>
            </a:r>
          </a:p>
          <a:p>
            <a:pPr marL="647694" lvl="1" indent="-323847">
              <a:lnSpc>
                <a:spcPts val="4199"/>
              </a:lnSpc>
              <a:buAutoNum type="arabicPeriod"/>
            </a:pPr>
            <a:r>
              <a:rPr lang="en-US" sz="2999">
                <a:solidFill>
                  <a:srgbClr val="2B2B2B"/>
                </a:solidFill>
                <a:latin typeface="Agrandir"/>
              </a:rPr>
              <a:t>ensured data integrity and security.</a:t>
            </a:r>
          </a:p>
          <a:p>
            <a:pPr marL="647694" lvl="1" indent="-323847">
              <a:lnSpc>
                <a:spcPts val="4199"/>
              </a:lnSpc>
              <a:buAutoNum type="arabicPeriod"/>
            </a:pPr>
            <a:r>
              <a:rPr lang="en-US" sz="2999">
                <a:solidFill>
                  <a:srgbClr val="2B2B2B"/>
                </a:solidFill>
                <a:latin typeface="Agrandir"/>
              </a:rPr>
              <a:t>Implemented rigorous data checks </a:t>
            </a:r>
          </a:p>
          <a:p>
            <a:pPr marL="647694" lvl="1" indent="-323847">
              <a:lnSpc>
                <a:spcPts val="4199"/>
              </a:lnSpc>
              <a:buAutoNum type="arabicPeriod"/>
            </a:pPr>
            <a:r>
              <a:rPr lang="en-US" sz="2999">
                <a:solidFill>
                  <a:srgbClr val="2B2B2B"/>
                </a:solidFill>
                <a:latin typeface="Agrandir"/>
              </a:rPr>
              <a:t>Embraced iterative development</a:t>
            </a:r>
          </a:p>
          <a:p>
            <a:pPr marL="647694" lvl="1" indent="-323847">
              <a:lnSpc>
                <a:spcPts val="4199"/>
              </a:lnSpc>
              <a:buAutoNum type="arabicPeriod"/>
            </a:pPr>
            <a:r>
              <a:rPr lang="en-US" sz="2999">
                <a:solidFill>
                  <a:srgbClr val="2B2B2B"/>
                </a:solidFill>
                <a:latin typeface="Agrandir"/>
              </a:rPr>
              <a:t>user-centric refinements</a:t>
            </a:r>
          </a:p>
          <a:p>
            <a:pPr>
              <a:lnSpc>
                <a:spcPts val="4199"/>
              </a:lnSpc>
            </a:pPr>
            <a:r>
              <a:rPr lang="en-US" sz="2999">
                <a:solidFill>
                  <a:srgbClr val="2B2B2B"/>
                </a:solidFill>
                <a:latin typeface="Agrandir"/>
              </a:rPr>
              <a:t>Moving forward:</a:t>
            </a:r>
          </a:p>
          <a:p>
            <a:pPr marL="647694" lvl="1" indent="-323847">
              <a:lnSpc>
                <a:spcPts val="4199"/>
              </a:lnSpc>
              <a:buFont typeface="Arial"/>
              <a:buChar char="•"/>
            </a:pPr>
            <a:r>
              <a:rPr lang="en-US" sz="2999">
                <a:solidFill>
                  <a:srgbClr val="2B2B2B"/>
                </a:solidFill>
                <a:latin typeface="Agrandir"/>
              </a:rPr>
              <a:t>Our project's journey emphasized adaptive development and robust testing to create a dynamic, effective communication and engagement platform.</a:t>
            </a:r>
          </a:p>
          <a:p>
            <a:pPr marL="647694" lvl="1" indent="-323847">
              <a:lnSpc>
                <a:spcPts val="4199"/>
              </a:lnSpc>
              <a:buFont typeface="Arial"/>
              <a:buChar char="•"/>
            </a:pPr>
            <a:r>
              <a:rPr lang="en-US" sz="2999">
                <a:solidFill>
                  <a:srgbClr val="2B2B2B"/>
                </a:solidFill>
                <a:latin typeface="Agrandir"/>
              </a:rPr>
              <a:t>Further development of the project would be </a:t>
            </a:r>
            <a:r>
              <a:rPr lang="en-US" sz="2999">
                <a:solidFill>
                  <a:srgbClr val="000000"/>
                </a:solidFill>
                <a:latin typeface="Agrandir"/>
              </a:rPr>
              <a:t>fully developing this platform for other unversitys. </a:t>
            </a:r>
          </a:p>
        </p:txBody>
      </p:sp>
      <p:sp>
        <p:nvSpPr>
          <p:cNvPr id="3" name="TextBox 3"/>
          <p:cNvSpPr txBox="1"/>
          <p:nvPr/>
        </p:nvSpPr>
        <p:spPr>
          <a:xfrm>
            <a:off x="426938" y="309562"/>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Code Inspection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028700" y="838200"/>
            <a:ext cx="5243646"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a:rPr>
              <a:t>Limitations</a:t>
            </a:r>
          </a:p>
        </p:txBody>
      </p:sp>
      <p:sp>
        <p:nvSpPr>
          <p:cNvPr id="3" name="TextBox 3"/>
          <p:cNvSpPr txBox="1"/>
          <p:nvPr/>
        </p:nvSpPr>
        <p:spPr>
          <a:xfrm>
            <a:off x="1028700" y="2256806"/>
            <a:ext cx="16518190" cy="5295901"/>
          </a:xfrm>
          <a:prstGeom prst="rect">
            <a:avLst/>
          </a:prstGeom>
        </p:spPr>
        <p:txBody>
          <a:bodyPr lIns="0" tIns="0" rIns="0" bIns="0" rtlCol="0" anchor="t">
            <a:spAutoFit/>
          </a:bodyPr>
          <a:lstStyle/>
          <a:p>
            <a:pPr marL="647694" lvl="1" indent="-323847">
              <a:lnSpc>
                <a:spcPts val="4199"/>
              </a:lnSpc>
              <a:spcBef>
                <a:spcPct val="0"/>
              </a:spcBef>
              <a:buAutoNum type="arabicPeriod"/>
            </a:pPr>
            <a:r>
              <a:rPr lang="en-US" sz="2999">
                <a:solidFill>
                  <a:srgbClr val="2B2B2B"/>
                </a:solidFill>
                <a:latin typeface="Agrandir Bold"/>
              </a:rPr>
              <a:t>Resource Constraints: </a:t>
            </a:r>
            <a:r>
              <a:rPr lang="en-US" sz="2999">
                <a:solidFill>
                  <a:srgbClr val="2B2B2B"/>
                </a:solidFill>
                <a:latin typeface="Agrandir"/>
              </a:rPr>
              <a:t>Limited availability of hardware resources (memory, processing power) impacting scalability.</a:t>
            </a:r>
          </a:p>
          <a:p>
            <a:pPr marL="647694" lvl="1" indent="-323847">
              <a:lnSpc>
                <a:spcPts val="4199"/>
              </a:lnSpc>
              <a:spcBef>
                <a:spcPct val="0"/>
              </a:spcBef>
              <a:buAutoNum type="arabicPeriod"/>
            </a:pPr>
            <a:r>
              <a:rPr lang="en-US" sz="2999">
                <a:solidFill>
                  <a:srgbClr val="2B2B2B"/>
                </a:solidFill>
                <a:latin typeface="Agrandir Bold"/>
              </a:rPr>
              <a:t>Scalability Challenges: </a:t>
            </a:r>
            <a:r>
              <a:rPr lang="en-US" sz="2999">
                <a:solidFill>
                  <a:srgbClr val="2B2B2B"/>
                </a:solidFill>
                <a:latin typeface="Agrandir"/>
              </a:rPr>
              <a:t>Difficulty in handling increasing data volume or user traffic without performance degradation.</a:t>
            </a:r>
          </a:p>
          <a:p>
            <a:pPr marL="647694" lvl="1" indent="-323847">
              <a:lnSpc>
                <a:spcPts val="4199"/>
              </a:lnSpc>
              <a:spcBef>
                <a:spcPct val="0"/>
              </a:spcBef>
              <a:buAutoNum type="arabicPeriod"/>
            </a:pPr>
            <a:r>
              <a:rPr lang="en-US" sz="2999">
                <a:solidFill>
                  <a:srgbClr val="2B2B2B"/>
                </a:solidFill>
                <a:latin typeface="Agrandir Bold"/>
              </a:rPr>
              <a:t>UX Limitations:</a:t>
            </a:r>
            <a:r>
              <a:rPr lang="en-US" sz="2999">
                <a:solidFill>
                  <a:srgbClr val="2B2B2B"/>
                </a:solidFill>
                <a:latin typeface="Agrandir"/>
              </a:rPr>
              <a:t> Design choices impacting user satisfaction and adoption rates.</a:t>
            </a:r>
          </a:p>
          <a:p>
            <a:pPr marL="647694" lvl="1" indent="-323847">
              <a:lnSpc>
                <a:spcPts val="4199"/>
              </a:lnSpc>
              <a:spcBef>
                <a:spcPct val="0"/>
              </a:spcBef>
              <a:buAutoNum type="arabicPeriod"/>
            </a:pPr>
            <a:r>
              <a:rPr lang="en-US" sz="2999">
                <a:solidFill>
                  <a:srgbClr val="2B2B2B"/>
                </a:solidFill>
                <a:latin typeface="Agrandir Bold"/>
              </a:rPr>
              <a:t>Geographical Limitations: </a:t>
            </a:r>
            <a:r>
              <a:rPr lang="en-US" sz="2999">
                <a:solidFill>
                  <a:srgbClr val="2B2B2B"/>
                </a:solidFill>
                <a:latin typeface="Agrandir"/>
              </a:rPr>
              <a:t>Accessibility issues in remote areas with limited internet connectivity.</a:t>
            </a:r>
          </a:p>
          <a:p>
            <a:pPr marL="647694" lvl="1" indent="-323847">
              <a:lnSpc>
                <a:spcPts val="4199"/>
              </a:lnSpc>
              <a:spcBef>
                <a:spcPct val="0"/>
              </a:spcBef>
              <a:buAutoNum type="arabicPeriod"/>
            </a:pPr>
            <a:r>
              <a:rPr lang="en-US" sz="2999">
                <a:solidFill>
                  <a:srgbClr val="2B2B2B"/>
                </a:solidFill>
                <a:latin typeface="Agrandir Bold"/>
              </a:rPr>
              <a:t>Budgetary Constraints:</a:t>
            </a:r>
            <a:r>
              <a:rPr lang="en-US" sz="2999">
                <a:solidFill>
                  <a:srgbClr val="2B2B2B"/>
                </a:solidFill>
                <a:latin typeface="Agrandir"/>
              </a:rPr>
              <a:t> Financial limitations affecting technology investment like selecting the deployment platforms. We need to make sure the platform we select for deployment will not cost anything.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028700" y="838200"/>
            <a:ext cx="13928357"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a:rPr>
              <a:t>Link for Project Demo</a:t>
            </a:r>
          </a:p>
        </p:txBody>
      </p:sp>
      <p:sp>
        <p:nvSpPr>
          <p:cNvPr id="3" name="TextBox 3"/>
          <p:cNvSpPr txBox="1"/>
          <p:nvPr/>
        </p:nvSpPr>
        <p:spPr>
          <a:xfrm>
            <a:off x="5737503" y="4786312"/>
            <a:ext cx="6812995" cy="581026"/>
          </a:xfrm>
          <a:prstGeom prst="rect">
            <a:avLst/>
          </a:prstGeom>
        </p:spPr>
        <p:txBody>
          <a:bodyPr lIns="0" tIns="0" rIns="0" bIns="0" rtlCol="0" anchor="t">
            <a:spAutoFit/>
          </a:bodyPr>
          <a:lstStyle/>
          <a:p>
            <a:pPr algn="ctr">
              <a:lnSpc>
                <a:spcPts val="4199"/>
              </a:lnSpc>
              <a:spcBef>
                <a:spcPct val="0"/>
              </a:spcBef>
            </a:pPr>
            <a:r>
              <a:rPr lang="en-US" sz="2999" u="sng">
                <a:solidFill>
                  <a:srgbClr val="2B2B2B"/>
                </a:solidFill>
                <a:latin typeface="Agrandir"/>
                <a:hlinkClick r:id="rId2" tooltip="https://drive.google.com/drive/folders/192rfaC_03obskTd5HkCfHepYnoOMDG3w?usp=sharing"/>
              </a:rPr>
              <a:t> Click here for the project demo video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r>
                <a:rPr lang="en-US" sz="2600">
                  <a:solidFill>
                    <a:srgbClr val="2B2B2B"/>
                  </a:solidFill>
                  <a:latin typeface="Agrandir"/>
                </a:rPr>
                <a:t>ALMA MINGLE</a:t>
              </a: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277744" y="898871"/>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185110" y="7470689"/>
            <a:ext cx="4865516" cy="6168780"/>
          </a:xfrm>
          <a:prstGeom prst="rect">
            <a:avLst/>
          </a:prstGeom>
        </p:spPr>
      </p:pic>
      <p:sp>
        <p:nvSpPr>
          <p:cNvPr id="4" name="TextBox 4"/>
          <p:cNvSpPr txBox="1"/>
          <p:nvPr/>
        </p:nvSpPr>
        <p:spPr>
          <a:xfrm>
            <a:off x="4961076" y="585470"/>
            <a:ext cx="5791801" cy="972185"/>
          </a:xfrm>
          <a:prstGeom prst="rect">
            <a:avLst/>
          </a:prstGeom>
        </p:spPr>
        <p:txBody>
          <a:bodyPr lIns="0" tIns="0" rIns="0" bIns="0" rtlCol="0" anchor="t">
            <a:spAutoFit/>
          </a:bodyPr>
          <a:lstStyle/>
          <a:p>
            <a:pPr>
              <a:lnSpc>
                <a:spcPts val="7419"/>
              </a:lnSpc>
            </a:pPr>
            <a:r>
              <a:rPr lang="en-US" sz="6999">
                <a:solidFill>
                  <a:srgbClr val="000000"/>
                </a:solidFill>
                <a:latin typeface="Brittany Bold"/>
              </a:rPr>
              <a:t>Project</a:t>
            </a:r>
          </a:p>
        </p:txBody>
      </p:sp>
      <p:sp>
        <p:nvSpPr>
          <p:cNvPr id="5" name="TextBox 5"/>
          <p:cNvSpPr txBox="1"/>
          <p:nvPr/>
        </p:nvSpPr>
        <p:spPr>
          <a:xfrm>
            <a:off x="8074658" y="676275"/>
            <a:ext cx="5348511"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DESCRIPTION</a:t>
            </a:r>
          </a:p>
        </p:txBody>
      </p:sp>
      <p:sp>
        <p:nvSpPr>
          <p:cNvPr id="6" name="TextBox 6"/>
          <p:cNvSpPr txBox="1"/>
          <p:nvPr/>
        </p:nvSpPr>
        <p:spPr>
          <a:xfrm>
            <a:off x="4580231" y="2863508"/>
            <a:ext cx="11604760" cy="5241925"/>
          </a:xfrm>
          <a:prstGeom prst="rect">
            <a:avLst/>
          </a:prstGeom>
        </p:spPr>
        <p:txBody>
          <a:bodyPr lIns="0" tIns="0" rIns="0" bIns="0" rtlCol="0" anchor="t">
            <a:spAutoFit/>
          </a:bodyPr>
          <a:lstStyle/>
          <a:p>
            <a:pPr algn="just">
              <a:lnSpc>
                <a:spcPts val="3499"/>
              </a:lnSpc>
            </a:pPr>
            <a:r>
              <a:rPr lang="en-US" sz="2499">
                <a:solidFill>
                  <a:srgbClr val="000000"/>
                </a:solidFill>
                <a:latin typeface="Canva Sans"/>
              </a:rPr>
              <a:t>Immerse yourself in a vibrant tapestry of shared experiences, knowledge exchange, and collaborative ventures as we celebrate the legacy of our alma mater and amplify the impact of our collective successes. Join us on this transcendent odyssey, where connections transcend graduation and endure throughout a lifetime.</a:t>
            </a:r>
          </a:p>
          <a:p>
            <a:pPr algn="just">
              <a:lnSpc>
                <a:spcPts val="3499"/>
              </a:lnSpc>
            </a:pPr>
            <a:endParaRPr lang="en-US" sz="2499">
              <a:solidFill>
                <a:srgbClr val="000000"/>
              </a:solidFill>
              <a:latin typeface="Canva Sans"/>
            </a:endParaRPr>
          </a:p>
          <a:p>
            <a:pPr algn="just">
              <a:lnSpc>
                <a:spcPts val="3499"/>
              </a:lnSpc>
              <a:spcBef>
                <a:spcPct val="0"/>
              </a:spcBef>
            </a:pPr>
            <a:r>
              <a:rPr lang="en-US" sz="2499">
                <a:solidFill>
                  <a:srgbClr val="000000"/>
                </a:solidFill>
                <a:latin typeface="Canva Sans"/>
              </a:rPr>
              <a:t>Embark on a transformative journey with our Alumni Web Portal named </a:t>
            </a:r>
            <a:r>
              <a:rPr lang="en-US" sz="2499">
                <a:solidFill>
                  <a:srgbClr val="000000"/>
                </a:solidFill>
                <a:latin typeface="Canva Sans Italics"/>
              </a:rPr>
              <a:t>AlmaMingle</a:t>
            </a:r>
            <a:r>
              <a:rPr lang="en-US" sz="2499">
                <a:solidFill>
                  <a:srgbClr val="000000"/>
                </a:solidFill>
                <a:latin typeface="Canva Sans"/>
              </a:rPr>
              <a:t>. Our state-of-the-art platform will feature a user-friendly </a:t>
            </a:r>
            <a:r>
              <a:rPr lang="en-US" sz="2499">
                <a:solidFill>
                  <a:srgbClr val="000000"/>
                </a:solidFill>
                <a:latin typeface="Canva Sans Bold"/>
              </a:rPr>
              <a:t>frontend</a:t>
            </a:r>
            <a:r>
              <a:rPr lang="en-US" sz="2499">
                <a:solidFill>
                  <a:srgbClr val="000000"/>
                </a:solidFill>
                <a:latin typeface="Canva Sans"/>
              </a:rPr>
              <a:t> using </a:t>
            </a:r>
            <a:r>
              <a:rPr lang="en-US" sz="2499">
                <a:solidFill>
                  <a:srgbClr val="000000"/>
                </a:solidFill>
                <a:latin typeface="Canva Sans Bold"/>
              </a:rPr>
              <a:t>React JS</a:t>
            </a:r>
            <a:r>
              <a:rPr lang="en-US" sz="2499">
                <a:solidFill>
                  <a:srgbClr val="000000"/>
                </a:solidFill>
                <a:latin typeface="Canva Sans"/>
              </a:rPr>
              <a:t>, ensuring adaptability to various devices. The </a:t>
            </a:r>
            <a:r>
              <a:rPr lang="en-US" sz="2499">
                <a:solidFill>
                  <a:srgbClr val="000000"/>
                </a:solidFill>
                <a:latin typeface="Canva Sans Bold"/>
              </a:rPr>
              <a:t>backend</a:t>
            </a:r>
            <a:r>
              <a:rPr lang="en-US" sz="2499">
                <a:solidFill>
                  <a:srgbClr val="000000"/>
                </a:solidFill>
                <a:latin typeface="Canva Sans"/>
              </a:rPr>
              <a:t>, powered by </a:t>
            </a:r>
            <a:r>
              <a:rPr lang="en-US" sz="2499">
                <a:solidFill>
                  <a:srgbClr val="000000"/>
                </a:solidFill>
                <a:latin typeface="Canva Sans Bold"/>
              </a:rPr>
              <a:t>Node JS</a:t>
            </a:r>
            <a:r>
              <a:rPr lang="en-US" sz="2499">
                <a:solidFill>
                  <a:srgbClr val="000000"/>
                </a:solidFill>
                <a:latin typeface="Canva Sans"/>
              </a:rPr>
              <a:t>, will provide a scalable foundation for efficient data management. Leveraging the</a:t>
            </a:r>
            <a:r>
              <a:rPr lang="en-US" sz="2499">
                <a:solidFill>
                  <a:srgbClr val="000000"/>
                </a:solidFill>
                <a:latin typeface="Canva Sans Bold"/>
              </a:rPr>
              <a:t> render</a:t>
            </a:r>
            <a:r>
              <a:rPr lang="en-US" sz="2499">
                <a:solidFill>
                  <a:srgbClr val="000000"/>
                </a:solidFill>
                <a:latin typeface="Canva Sans"/>
              </a:rPr>
              <a:t> deployment framework, we will streamline updates for continuous innovation.</a:t>
            </a:r>
          </a:p>
        </p:txBody>
      </p:sp>
      <p:sp>
        <p:nvSpPr>
          <p:cNvPr id="7" name="TextBox 7"/>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8" name="TextBox 8"/>
          <p:cNvSpPr txBox="1"/>
          <p:nvPr/>
        </p:nvSpPr>
        <p:spPr>
          <a:xfrm>
            <a:off x="15915241"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642055"/>
            <a:ext cx="3168660" cy="2831404"/>
            <a:chOff x="0" y="0"/>
            <a:chExt cx="4224880" cy="3775205"/>
          </a:xfrm>
        </p:grpSpPr>
        <p:pic>
          <p:nvPicPr>
            <p:cNvPr id="3" name="Picture 3"/>
            <p:cNvPicPr>
              <a:picLocks noChangeAspect="1"/>
            </p:cNvPicPr>
            <p:nvPr/>
          </p:nvPicPr>
          <p:blipFill>
            <a:blip r:embed="rId2"/>
            <a:srcRect t="32209" b="772"/>
            <a:stretch>
              <a:fillRect/>
            </a:stretch>
          </p:blipFill>
          <p:spPr>
            <a:xfrm>
              <a:off x="0" y="0"/>
              <a:ext cx="4224880" cy="3775205"/>
            </a:xfrm>
            <a:prstGeom prst="rect">
              <a:avLst/>
            </a:prstGeom>
          </p:spPr>
        </p:pic>
      </p:grpSp>
      <p:grpSp>
        <p:nvGrpSpPr>
          <p:cNvPr id="4" name="Group 4"/>
          <p:cNvGrpSpPr/>
          <p:nvPr/>
        </p:nvGrpSpPr>
        <p:grpSpPr>
          <a:xfrm>
            <a:off x="5432677" y="1670395"/>
            <a:ext cx="3168660" cy="2831404"/>
            <a:chOff x="0" y="0"/>
            <a:chExt cx="4224880" cy="3775205"/>
          </a:xfrm>
        </p:grpSpPr>
        <p:pic>
          <p:nvPicPr>
            <p:cNvPr id="5" name="Picture 5"/>
            <p:cNvPicPr>
              <a:picLocks noChangeAspect="1"/>
            </p:cNvPicPr>
            <p:nvPr/>
          </p:nvPicPr>
          <p:blipFill>
            <a:blip r:embed="rId3"/>
            <a:srcRect t="7388" b="42348"/>
            <a:stretch>
              <a:fillRect/>
            </a:stretch>
          </p:blipFill>
          <p:spPr>
            <a:xfrm>
              <a:off x="0" y="0"/>
              <a:ext cx="4224880" cy="3775205"/>
            </a:xfrm>
            <a:prstGeom prst="rect">
              <a:avLst/>
            </a:prstGeom>
          </p:spPr>
        </p:pic>
      </p:grpSp>
      <p:grpSp>
        <p:nvGrpSpPr>
          <p:cNvPr id="6" name="Group 6"/>
          <p:cNvGrpSpPr/>
          <p:nvPr/>
        </p:nvGrpSpPr>
        <p:grpSpPr>
          <a:xfrm>
            <a:off x="9488304" y="1670395"/>
            <a:ext cx="3168660" cy="2831404"/>
            <a:chOff x="0" y="0"/>
            <a:chExt cx="4224880" cy="3775205"/>
          </a:xfrm>
        </p:grpSpPr>
        <p:pic>
          <p:nvPicPr>
            <p:cNvPr id="7" name="Picture 7"/>
            <p:cNvPicPr>
              <a:picLocks noChangeAspect="1"/>
            </p:cNvPicPr>
            <p:nvPr/>
          </p:nvPicPr>
          <p:blipFill>
            <a:blip r:embed="rId4"/>
            <a:srcRect t="16491" b="16491"/>
            <a:stretch>
              <a:fillRect/>
            </a:stretch>
          </p:blipFill>
          <p:spPr>
            <a:xfrm>
              <a:off x="0" y="0"/>
              <a:ext cx="4224880" cy="3775205"/>
            </a:xfrm>
            <a:prstGeom prst="rect">
              <a:avLst/>
            </a:prstGeom>
          </p:spPr>
        </p:pic>
      </p:grpSp>
      <p:grpSp>
        <p:nvGrpSpPr>
          <p:cNvPr id="8" name="Group 8"/>
          <p:cNvGrpSpPr/>
          <p:nvPr/>
        </p:nvGrpSpPr>
        <p:grpSpPr>
          <a:xfrm>
            <a:off x="13542789" y="1670395"/>
            <a:ext cx="3168660" cy="2831404"/>
            <a:chOff x="0" y="0"/>
            <a:chExt cx="4224880" cy="3775205"/>
          </a:xfrm>
        </p:grpSpPr>
        <p:pic>
          <p:nvPicPr>
            <p:cNvPr id="9" name="Picture 9"/>
            <p:cNvPicPr>
              <a:picLocks noChangeAspect="1"/>
            </p:cNvPicPr>
            <p:nvPr/>
          </p:nvPicPr>
          <p:blipFill>
            <a:blip r:embed="rId5"/>
            <a:srcRect t="12653" b="12653"/>
            <a:stretch>
              <a:fillRect/>
            </a:stretch>
          </p:blipFill>
          <p:spPr>
            <a:xfrm>
              <a:off x="0" y="0"/>
              <a:ext cx="4224880" cy="3775205"/>
            </a:xfrm>
            <a:prstGeom prst="rect">
              <a:avLst/>
            </a:prstGeom>
          </p:spPr>
        </p:pic>
      </p:grpSp>
      <p:grpSp>
        <p:nvGrpSpPr>
          <p:cNvPr id="10" name="Group 10"/>
          <p:cNvGrpSpPr/>
          <p:nvPr/>
        </p:nvGrpSpPr>
        <p:grpSpPr>
          <a:xfrm>
            <a:off x="1122454" y="5868108"/>
            <a:ext cx="3168660" cy="2831404"/>
            <a:chOff x="0" y="0"/>
            <a:chExt cx="4224880" cy="3775205"/>
          </a:xfrm>
        </p:grpSpPr>
        <p:pic>
          <p:nvPicPr>
            <p:cNvPr id="11" name="Picture 11"/>
            <p:cNvPicPr>
              <a:picLocks noChangeAspect="1"/>
            </p:cNvPicPr>
            <p:nvPr/>
          </p:nvPicPr>
          <p:blipFill>
            <a:blip r:embed="rId6"/>
            <a:srcRect t="24833" b="24833"/>
            <a:stretch>
              <a:fillRect/>
            </a:stretch>
          </p:blipFill>
          <p:spPr>
            <a:xfrm>
              <a:off x="0" y="0"/>
              <a:ext cx="4224880" cy="3775205"/>
            </a:xfrm>
            <a:prstGeom prst="rect">
              <a:avLst/>
            </a:prstGeom>
          </p:spPr>
        </p:pic>
      </p:grpSp>
      <p:grpSp>
        <p:nvGrpSpPr>
          <p:cNvPr id="12" name="Group 12"/>
          <p:cNvGrpSpPr/>
          <p:nvPr/>
        </p:nvGrpSpPr>
        <p:grpSpPr>
          <a:xfrm>
            <a:off x="5432677" y="5839533"/>
            <a:ext cx="3168660" cy="2831404"/>
            <a:chOff x="0" y="0"/>
            <a:chExt cx="4224880" cy="3775205"/>
          </a:xfrm>
        </p:grpSpPr>
        <p:pic>
          <p:nvPicPr>
            <p:cNvPr id="13" name="Picture 13"/>
            <p:cNvPicPr>
              <a:picLocks noChangeAspect="1"/>
            </p:cNvPicPr>
            <p:nvPr/>
          </p:nvPicPr>
          <p:blipFill>
            <a:blip r:embed="rId7"/>
            <a:srcRect t="18805" b="18805"/>
            <a:stretch>
              <a:fillRect/>
            </a:stretch>
          </p:blipFill>
          <p:spPr>
            <a:xfrm>
              <a:off x="0" y="0"/>
              <a:ext cx="4224880" cy="3775205"/>
            </a:xfrm>
            <a:prstGeom prst="rect">
              <a:avLst/>
            </a:prstGeom>
          </p:spPr>
        </p:pic>
      </p:grpSp>
      <p:grpSp>
        <p:nvGrpSpPr>
          <p:cNvPr id="14" name="Group 14"/>
          <p:cNvGrpSpPr/>
          <p:nvPr/>
        </p:nvGrpSpPr>
        <p:grpSpPr>
          <a:xfrm>
            <a:off x="9489444" y="5839533"/>
            <a:ext cx="3235206" cy="2859979"/>
            <a:chOff x="0" y="0"/>
            <a:chExt cx="4313608" cy="3813305"/>
          </a:xfrm>
        </p:grpSpPr>
        <p:pic>
          <p:nvPicPr>
            <p:cNvPr id="15" name="Picture 15"/>
            <p:cNvPicPr>
              <a:picLocks noChangeAspect="1"/>
            </p:cNvPicPr>
            <p:nvPr/>
          </p:nvPicPr>
          <p:blipFill>
            <a:blip r:embed="rId8"/>
            <a:srcRect t="10371" b="10371"/>
            <a:stretch>
              <a:fillRect/>
            </a:stretch>
          </p:blipFill>
          <p:spPr>
            <a:xfrm>
              <a:off x="0" y="0"/>
              <a:ext cx="4313608" cy="3813305"/>
            </a:xfrm>
            <a:prstGeom prst="rect">
              <a:avLst/>
            </a:prstGeom>
          </p:spPr>
        </p:pic>
      </p:grpSp>
      <p:grpSp>
        <p:nvGrpSpPr>
          <p:cNvPr id="16" name="Group 16"/>
          <p:cNvGrpSpPr/>
          <p:nvPr/>
        </p:nvGrpSpPr>
        <p:grpSpPr>
          <a:xfrm>
            <a:off x="13610476" y="5868108"/>
            <a:ext cx="3168660" cy="2831404"/>
            <a:chOff x="0" y="0"/>
            <a:chExt cx="4224880" cy="3775205"/>
          </a:xfrm>
        </p:grpSpPr>
        <p:pic>
          <p:nvPicPr>
            <p:cNvPr id="17" name="Picture 17"/>
            <p:cNvPicPr>
              <a:picLocks noChangeAspect="1"/>
            </p:cNvPicPr>
            <p:nvPr/>
          </p:nvPicPr>
          <p:blipFill>
            <a:blip r:embed="rId9"/>
            <a:srcRect t="16491" b="16491"/>
            <a:stretch>
              <a:fillRect/>
            </a:stretch>
          </p:blipFill>
          <p:spPr>
            <a:xfrm>
              <a:off x="0" y="0"/>
              <a:ext cx="4224880" cy="3775205"/>
            </a:xfrm>
            <a:prstGeom prst="rect">
              <a:avLst/>
            </a:prstGeom>
          </p:spPr>
        </p:pic>
      </p:grpSp>
      <p:sp>
        <p:nvSpPr>
          <p:cNvPr id="18" name="TextBox 18"/>
          <p:cNvSpPr txBox="1"/>
          <p:nvPr/>
        </p:nvSpPr>
        <p:spPr>
          <a:xfrm>
            <a:off x="1028700" y="42468"/>
            <a:ext cx="14651638"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a:rPr>
              <a:t>Faces of AlmaMingle &amp; Their Roles</a:t>
            </a:r>
          </a:p>
        </p:txBody>
      </p:sp>
      <p:grpSp>
        <p:nvGrpSpPr>
          <p:cNvPr id="19" name="Group 19"/>
          <p:cNvGrpSpPr/>
          <p:nvPr/>
        </p:nvGrpSpPr>
        <p:grpSpPr>
          <a:xfrm>
            <a:off x="5432677" y="4501798"/>
            <a:ext cx="3177074" cy="1004360"/>
            <a:chOff x="0" y="0"/>
            <a:chExt cx="4236099" cy="1339146"/>
          </a:xfrm>
        </p:grpSpPr>
        <p:sp>
          <p:nvSpPr>
            <p:cNvPr id="20" name="TextBox 20"/>
            <p:cNvSpPr txBox="1"/>
            <p:nvPr/>
          </p:nvSpPr>
          <p:spPr>
            <a:xfrm>
              <a:off x="0" y="419455"/>
              <a:ext cx="4236099" cy="9196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Project Management &amp; Testing</a:t>
              </a:r>
            </a:p>
          </p:txBody>
        </p:sp>
        <p:sp>
          <p:nvSpPr>
            <p:cNvPr id="21" name="TextBox 21"/>
            <p:cNvSpPr txBox="1"/>
            <p:nvPr/>
          </p:nvSpPr>
          <p:spPr>
            <a:xfrm>
              <a:off x="0" y="-47625"/>
              <a:ext cx="4236099"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Kamalini Ponnuru</a:t>
              </a:r>
            </a:p>
          </p:txBody>
        </p:sp>
      </p:grpSp>
      <p:grpSp>
        <p:nvGrpSpPr>
          <p:cNvPr id="22" name="Group 22"/>
          <p:cNvGrpSpPr/>
          <p:nvPr/>
        </p:nvGrpSpPr>
        <p:grpSpPr>
          <a:xfrm>
            <a:off x="1028700" y="4501798"/>
            <a:ext cx="3168660" cy="1004360"/>
            <a:chOff x="0" y="0"/>
            <a:chExt cx="4224880" cy="1339146"/>
          </a:xfrm>
        </p:grpSpPr>
        <p:sp>
          <p:nvSpPr>
            <p:cNvPr id="23" name="TextBox 23"/>
            <p:cNvSpPr txBox="1"/>
            <p:nvPr/>
          </p:nvSpPr>
          <p:spPr>
            <a:xfrm>
              <a:off x="0" y="419455"/>
              <a:ext cx="4224880" cy="9196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Documentation &amp; Testing</a:t>
              </a:r>
            </a:p>
          </p:txBody>
        </p:sp>
        <p:sp>
          <p:nvSpPr>
            <p:cNvPr id="24" name="TextBox 24"/>
            <p:cNvSpPr txBox="1"/>
            <p:nvPr/>
          </p:nvSpPr>
          <p:spPr>
            <a:xfrm>
              <a:off x="0" y="-4762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Andre Sharp</a:t>
              </a:r>
            </a:p>
          </p:txBody>
        </p:sp>
      </p:grpSp>
      <p:grpSp>
        <p:nvGrpSpPr>
          <p:cNvPr id="25" name="Group 25"/>
          <p:cNvGrpSpPr/>
          <p:nvPr/>
        </p:nvGrpSpPr>
        <p:grpSpPr>
          <a:xfrm>
            <a:off x="9555990" y="4501798"/>
            <a:ext cx="3100974" cy="651935"/>
            <a:chOff x="0" y="0"/>
            <a:chExt cx="4134632" cy="869246"/>
          </a:xfrm>
        </p:grpSpPr>
        <p:sp>
          <p:nvSpPr>
            <p:cNvPr id="26" name="TextBox 26"/>
            <p:cNvSpPr txBox="1"/>
            <p:nvPr/>
          </p:nvSpPr>
          <p:spPr>
            <a:xfrm>
              <a:off x="0" y="419455"/>
              <a:ext cx="4134632"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UI/UX Development</a:t>
              </a:r>
            </a:p>
          </p:txBody>
        </p:sp>
        <p:sp>
          <p:nvSpPr>
            <p:cNvPr id="27" name="TextBox 27"/>
            <p:cNvSpPr txBox="1"/>
            <p:nvPr/>
          </p:nvSpPr>
          <p:spPr>
            <a:xfrm>
              <a:off x="0" y="-47625"/>
              <a:ext cx="4134632"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Madi McCauley</a:t>
              </a:r>
            </a:p>
          </p:txBody>
        </p:sp>
      </p:grpSp>
      <p:grpSp>
        <p:nvGrpSpPr>
          <p:cNvPr id="28" name="Group 28"/>
          <p:cNvGrpSpPr/>
          <p:nvPr/>
        </p:nvGrpSpPr>
        <p:grpSpPr>
          <a:xfrm>
            <a:off x="13543930" y="4539898"/>
            <a:ext cx="3168660" cy="651935"/>
            <a:chOff x="0" y="0"/>
            <a:chExt cx="4224880" cy="869246"/>
          </a:xfrm>
        </p:grpSpPr>
        <p:sp>
          <p:nvSpPr>
            <p:cNvPr id="29" name="TextBox 29"/>
            <p:cNvSpPr txBox="1"/>
            <p:nvPr/>
          </p:nvSpPr>
          <p:spPr>
            <a:xfrm>
              <a:off x="0" y="41945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Design</a:t>
              </a:r>
            </a:p>
          </p:txBody>
        </p:sp>
        <p:sp>
          <p:nvSpPr>
            <p:cNvPr id="30" name="TextBox 30"/>
            <p:cNvSpPr txBox="1"/>
            <p:nvPr/>
          </p:nvSpPr>
          <p:spPr>
            <a:xfrm>
              <a:off x="0" y="-4762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Rahman Mehmood</a:t>
              </a:r>
            </a:p>
          </p:txBody>
        </p:sp>
      </p:grpSp>
      <p:grpSp>
        <p:nvGrpSpPr>
          <p:cNvPr id="31" name="Group 31"/>
          <p:cNvGrpSpPr/>
          <p:nvPr/>
        </p:nvGrpSpPr>
        <p:grpSpPr>
          <a:xfrm>
            <a:off x="1122454" y="8699512"/>
            <a:ext cx="3168660" cy="651935"/>
            <a:chOff x="0" y="0"/>
            <a:chExt cx="4224880" cy="869246"/>
          </a:xfrm>
        </p:grpSpPr>
        <p:sp>
          <p:nvSpPr>
            <p:cNvPr id="32" name="TextBox 32"/>
            <p:cNvSpPr txBox="1"/>
            <p:nvPr/>
          </p:nvSpPr>
          <p:spPr>
            <a:xfrm>
              <a:off x="0" y="41945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Front End</a:t>
              </a:r>
            </a:p>
          </p:txBody>
        </p:sp>
        <p:sp>
          <p:nvSpPr>
            <p:cNvPr id="33" name="TextBox 33"/>
            <p:cNvSpPr txBox="1"/>
            <p:nvPr/>
          </p:nvSpPr>
          <p:spPr>
            <a:xfrm>
              <a:off x="0" y="-4762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Shashank Verma</a:t>
              </a:r>
            </a:p>
          </p:txBody>
        </p:sp>
      </p:grpSp>
      <p:grpSp>
        <p:nvGrpSpPr>
          <p:cNvPr id="34" name="Group 34"/>
          <p:cNvGrpSpPr/>
          <p:nvPr/>
        </p:nvGrpSpPr>
        <p:grpSpPr>
          <a:xfrm>
            <a:off x="5432677" y="8699512"/>
            <a:ext cx="3168660" cy="1004360"/>
            <a:chOff x="0" y="0"/>
            <a:chExt cx="4224880" cy="1339146"/>
          </a:xfrm>
        </p:grpSpPr>
        <p:sp>
          <p:nvSpPr>
            <p:cNvPr id="35" name="TextBox 35"/>
            <p:cNvSpPr txBox="1"/>
            <p:nvPr/>
          </p:nvSpPr>
          <p:spPr>
            <a:xfrm>
              <a:off x="0" y="419455"/>
              <a:ext cx="4224880" cy="9196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Configuration &amp; Requirements</a:t>
              </a:r>
            </a:p>
          </p:txBody>
        </p:sp>
        <p:sp>
          <p:nvSpPr>
            <p:cNvPr id="36" name="TextBox 36"/>
            <p:cNvSpPr txBox="1"/>
            <p:nvPr/>
          </p:nvSpPr>
          <p:spPr>
            <a:xfrm>
              <a:off x="0" y="-4762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Suhaibuddin Ahmed</a:t>
              </a:r>
            </a:p>
          </p:txBody>
        </p:sp>
      </p:grpSp>
      <p:grpSp>
        <p:nvGrpSpPr>
          <p:cNvPr id="37" name="Group 37"/>
          <p:cNvGrpSpPr/>
          <p:nvPr/>
        </p:nvGrpSpPr>
        <p:grpSpPr>
          <a:xfrm>
            <a:off x="9505796" y="8699512"/>
            <a:ext cx="3202504" cy="651935"/>
            <a:chOff x="0" y="0"/>
            <a:chExt cx="4270005" cy="869246"/>
          </a:xfrm>
        </p:grpSpPr>
        <p:sp>
          <p:nvSpPr>
            <p:cNvPr id="38" name="TextBox 38"/>
            <p:cNvSpPr txBox="1"/>
            <p:nvPr/>
          </p:nvSpPr>
          <p:spPr>
            <a:xfrm>
              <a:off x="0" y="419455"/>
              <a:ext cx="4270005"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Requirements</a:t>
              </a:r>
            </a:p>
          </p:txBody>
        </p:sp>
        <p:sp>
          <p:nvSpPr>
            <p:cNvPr id="39" name="TextBox 39"/>
            <p:cNvSpPr txBox="1"/>
            <p:nvPr/>
          </p:nvSpPr>
          <p:spPr>
            <a:xfrm>
              <a:off x="0" y="-47625"/>
              <a:ext cx="4270005"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Usama Bin Faheem</a:t>
              </a:r>
            </a:p>
          </p:txBody>
        </p:sp>
      </p:grpSp>
      <p:grpSp>
        <p:nvGrpSpPr>
          <p:cNvPr id="40" name="Group 40"/>
          <p:cNvGrpSpPr/>
          <p:nvPr/>
        </p:nvGrpSpPr>
        <p:grpSpPr>
          <a:xfrm>
            <a:off x="13613174" y="8737612"/>
            <a:ext cx="3168660" cy="651935"/>
            <a:chOff x="0" y="0"/>
            <a:chExt cx="4224880" cy="869246"/>
          </a:xfrm>
        </p:grpSpPr>
        <p:sp>
          <p:nvSpPr>
            <p:cNvPr id="41" name="TextBox 41"/>
            <p:cNvSpPr txBox="1"/>
            <p:nvPr/>
          </p:nvSpPr>
          <p:spPr>
            <a:xfrm>
              <a:off x="0" y="41945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Back end &amp; Deployment</a:t>
              </a:r>
            </a:p>
          </p:txBody>
        </p:sp>
        <p:sp>
          <p:nvSpPr>
            <p:cNvPr id="42" name="TextBox 42"/>
            <p:cNvSpPr txBox="1"/>
            <p:nvPr/>
          </p:nvSpPr>
          <p:spPr>
            <a:xfrm>
              <a:off x="0" y="-47625"/>
              <a:ext cx="4224880" cy="449792"/>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Varun Mahankali</a:t>
              </a:r>
            </a:p>
          </p:txBody>
        </p:sp>
      </p:grpSp>
      <p:sp>
        <p:nvSpPr>
          <p:cNvPr id="43" name="TextBox 43"/>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44" name="TextBox 44"/>
          <p:cNvSpPr txBox="1"/>
          <p:nvPr/>
        </p:nvSpPr>
        <p:spPr>
          <a:xfrm>
            <a:off x="15915241"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0041" y="1849327"/>
          <a:ext cx="8753782" cy="7770215"/>
        </p:xfrm>
        <a:graphic>
          <a:graphicData uri="http://schemas.openxmlformats.org/drawingml/2006/table">
            <a:tbl>
              <a:tblPr/>
              <a:tblGrid>
                <a:gridCol w="4376891">
                  <a:extLst>
                    <a:ext uri="{9D8B030D-6E8A-4147-A177-3AD203B41FA5}">
                      <a16:colId xmlns:a16="http://schemas.microsoft.com/office/drawing/2014/main" val="20000"/>
                    </a:ext>
                  </a:extLst>
                </a:gridCol>
                <a:gridCol w="4376891">
                  <a:extLst>
                    <a:ext uri="{9D8B030D-6E8A-4147-A177-3AD203B41FA5}">
                      <a16:colId xmlns:a16="http://schemas.microsoft.com/office/drawing/2014/main" val="20001"/>
                    </a:ext>
                  </a:extLst>
                </a:gridCol>
              </a:tblGrid>
              <a:tr h="1411099">
                <a:tc>
                  <a:txBody>
                    <a:bodyPr/>
                    <a:lstStyle/>
                    <a:p>
                      <a:pPr algn="ctr">
                        <a:lnSpc>
                          <a:spcPts val="5599"/>
                        </a:lnSpc>
                        <a:defRPr/>
                      </a:pPr>
                      <a:r>
                        <a:rPr lang="en-US" sz="3999">
                          <a:solidFill>
                            <a:srgbClr val="2B2B2B"/>
                          </a:solidFill>
                          <a:latin typeface="Agrandir"/>
                        </a:rPr>
                        <a:t>Name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Contributions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1337802">
                <a:tc>
                  <a:txBody>
                    <a:bodyPr/>
                    <a:lstStyle/>
                    <a:p>
                      <a:pPr algn="ctr">
                        <a:lnSpc>
                          <a:spcPts val="3499"/>
                        </a:lnSpc>
                        <a:defRPr/>
                      </a:pPr>
                      <a:r>
                        <a:rPr lang="en-US" sz="2499">
                          <a:solidFill>
                            <a:srgbClr val="2B2B2B"/>
                          </a:solidFill>
                          <a:latin typeface="Agrandir"/>
                        </a:rPr>
                        <a:t>Kamalini Ponnuru</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Home Page, UI enhancements &amp; Testing</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1746402">
                <a:tc>
                  <a:txBody>
                    <a:bodyPr/>
                    <a:lstStyle/>
                    <a:p>
                      <a:pPr algn="ctr">
                        <a:lnSpc>
                          <a:spcPts val="3499"/>
                        </a:lnSpc>
                        <a:defRPr/>
                      </a:pPr>
                      <a:r>
                        <a:rPr lang="en-US" sz="2499">
                          <a:solidFill>
                            <a:srgbClr val="2B2B2B"/>
                          </a:solidFill>
                          <a:latin typeface="Agrandir"/>
                        </a:rPr>
                        <a:t>Varun Mahankali</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Messages Page &amp; Back-end Apis &amp; Deployment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1396521">
                <a:tc>
                  <a:txBody>
                    <a:bodyPr/>
                    <a:lstStyle/>
                    <a:p>
                      <a:pPr algn="ctr">
                        <a:lnSpc>
                          <a:spcPts val="3499"/>
                        </a:lnSpc>
                        <a:defRPr/>
                      </a:pPr>
                      <a:r>
                        <a:rPr lang="en-US" sz="2499">
                          <a:solidFill>
                            <a:srgbClr val="2B2B2B"/>
                          </a:solidFill>
                          <a:latin typeface="Agrandir"/>
                        </a:rPr>
                        <a:t>Shashank Verma</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Dashboards, Posts Screen, Donation Page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1878391">
                <a:tc>
                  <a:txBody>
                    <a:bodyPr/>
                    <a:lstStyle/>
                    <a:p>
                      <a:pPr algn="ctr">
                        <a:lnSpc>
                          <a:spcPts val="3499"/>
                        </a:lnSpc>
                        <a:defRPr/>
                      </a:pPr>
                      <a:r>
                        <a:rPr lang="en-US" sz="2499">
                          <a:solidFill>
                            <a:srgbClr val="2B2B2B"/>
                          </a:solidFill>
                          <a:latin typeface="Agrandir"/>
                        </a:rPr>
                        <a:t>Rahman Mehmood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Events Page and Contact Us Page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9007863" y="1849327"/>
          <a:ext cx="8753782" cy="7770214"/>
        </p:xfrm>
        <a:graphic>
          <a:graphicData uri="http://schemas.openxmlformats.org/drawingml/2006/table">
            <a:tbl>
              <a:tblPr/>
              <a:tblGrid>
                <a:gridCol w="4376891">
                  <a:extLst>
                    <a:ext uri="{9D8B030D-6E8A-4147-A177-3AD203B41FA5}">
                      <a16:colId xmlns:a16="http://schemas.microsoft.com/office/drawing/2014/main" val="20000"/>
                    </a:ext>
                  </a:extLst>
                </a:gridCol>
                <a:gridCol w="4376891">
                  <a:extLst>
                    <a:ext uri="{9D8B030D-6E8A-4147-A177-3AD203B41FA5}">
                      <a16:colId xmlns:a16="http://schemas.microsoft.com/office/drawing/2014/main" val="20001"/>
                    </a:ext>
                  </a:extLst>
                </a:gridCol>
              </a:tblGrid>
              <a:tr h="1411099">
                <a:tc>
                  <a:txBody>
                    <a:bodyPr/>
                    <a:lstStyle/>
                    <a:p>
                      <a:pPr algn="ctr">
                        <a:lnSpc>
                          <a:spcPts val="5599"/>
                        </a:lnSpc>
                        <a:defRPr/>
                      </a:pPr>
                      <a:r>
                        <a:rPr lang="en-US" sz="3999">
                          <a:solidFill>
                            <a:srgbClr val="2B2B2B"/>
                          </a:solidFill>
                          <a:latin typeface="Agrandir"/>
                        </a:rPr>
                        <a:t>Name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Contributions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1316063">
                <a:tc>
                  <a:txBody>
                    <a:bodyPr/>
                    <a:lstStyle/>
                    <a:p>
                      <a:pPr algn="ctr">
                        <a:lnSpc>
                          <a:spcPts val="3499"/>
                        </a:lnSpc>
                        <a:defRPr/>
                      </a:pPr>
                      <a:r>
                        <a:rPr lang="en-US" sz="2499">
                          <a:solidFill>
                            <a:srgbClr val="2B2B2B"/>
                          </a:solidFill>
                          <a:latin typeface="Agrandir"/>
                        </a:rPr>
                        <a:t>Andre Sharp</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Login Page, Testing, UI enhancements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1754751">
                <a:tc>
                  <a:txBody>
                    <a:bodyPr/>
                    <a:lstStyle/>
                    <a:p>
                      <a:pPr algn="ctr">
                        <a:lnSpc>
                          <a:spcPts val="3499"/>
                        </a:lnSpc>
                        <a:defRPr/>
                      </a:pPr>
                      <a:r>
                        <a:rPr lang="en-US" sz="2499">
                          <a:solidFill>
                            <a:srgbClr val="2B2B2B"/>
                          </a:solidFill>
                          <a:latin typeface="Agrandir"/>
                        </a:rPr>
                        <a:t>Suhaibuddin Ahmed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Notifications Page &amp; View Profile Page, Reported posts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1411099">
                <a:tc>
                  <a:txBody>
                    <a:bodyPr/>
                    <a:lstStyle/>
                    <a:p>
                      <a:pPr algn="ctr">
                        <a:lnSpc>
                          <a:spcPts val="3499"/>
                        </a:lnSpc>
                        <a:defRPr/>
                      </a:pPr>
                      <a:r>
                        <a:rPr lang="en-US" sz="2499">
                          <a:solidFill>
                            <a:srgbClr val="2B2B2B"/>
                          </a:solidFill>
                          <a:latin typeface="Agrandir"/>
                        </a:rPr>
                        <a:t>Usama Bin Faheem</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Events Page, Notifications Page, Inquiries page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1877202">
                <a:tc>
                  <a:txBody>
                    <a:bodyPr/>
                    <a:lstStyle/>
                    <a:p>
                      <a:pPr algn="ctr">
                        <a:lnSpc>
                          <a:spcPts val="3499"/>
                        </a:lnSpc>
                        <a:defRPr/>
                      </a:pPr>
                      <a:r>
                        <a:rPr lang="en-US" sz="2499">
                          <a:solidFill>
                            <a:srgbClr val="2B2B2B"/>
                          </a:solidFill>
                          <a:latin typeface="Agrandir"/>
                        </a:rPr>
                        <a:t>Madison McCauley</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3499"/>
                        </a:lnSpc>
                        <a:defRPr/>
                      </a:pPr>
                      <a:r>
                        <a:rPr lang="en-US" sz="2499">
                          <a:solidFill>
                            <a:srgbClr val="2B2B2B"/>
                          </a:solidFill>
                          <a:latin typeface="Agrandir"/>
                        </a:rPr>
                        <a:t>UI enhancements, Signup page, Change Password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5" name="TextBox 5"/>
          <p:cNvSpPr txBox="1"/>
          <p:nvPr/>
        </p:nvSpPr>
        <p:spPr>
          <a:xfrm>
            <a:off x="15915241"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5</a:t>
            </a:r>
          </a:p>
        </p:txBody>
      </p:sp>
      <p:sp>
        <p:nvSpPr>
          <p:cNvPr id="6" name="TextBox 6"/>
          <p:cNvSpPr txBox="1"/>
          <p:nvPr/>
        </p:nvSpPr>
        <p:spPr>
          <a:xfrm>
            <a:off x="110041" y="-25299"/>
            <a:ext cx="16726942" cy="1266825"/>
          </a:xfrm>
          <a:prstGeom prst="rect">
            <a:avLst/>
          </a:prstGeom>
        </p:spPr>
        <p:txBody>
          <a:bodyPr lIns="0" tIns="0" rIns="0" bIns="0" rtlCol="0" anchor="t">
            <a:spAutoFit/>
          </a:bodyPr>
          <a:lstStyle/>
          <a:p>
            <a:pPr marL="0" lvl="0" indent="0" algn="l">
              <a:lnSpc>
                <a:spcPts val="8400"/>
              </a:lnSpc>
              <a:spcBef>
                <a:spcPct val="0"/>
              </a:spcBef>
            </a:pPr>
            <a:r>
              <a:rPr lang="en-US" sz="7000" u="none" strike="noStrike">
                <a:solidFill>
                  <a:srgbClr val="2B2B2B"/>
                </a:solidFill>
                <a:latin typeface="Agrandir"/>
              </a:rPr>
              <a:t>Team Member Responsibilities - Coding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graphicFrame>
        <p:nvGraphicFramePr>
          <p:cNvPr id="4" name="Table 4"/>
          <p:cNvGraphicFramePr>
            <a:graphicFrameLocks noGrp="1"/>
          </p:cNvGraphicFramePr>
          <p:nvPr/>
        </p:nvGraphicFramePr>
        <p:xfrm>
          <a:off x="1019175" y="3468907"/>
          <a:ext cx="16240125" cy="3349186"/>
        </p:xfrm>
        <a:graphic>
          <a:graphicData uri="http://schemas.openxmlformats.org/drawingml/2006/table">
            <a:tbl>
              <a:tblPr/>
              <a:tblGrid>
                <a:gridCol w="5413375">
                  <a:extLst>
                    <a:ext uri="{9D8B030D-6E8A-4147-A177-3AD203B41FA5}">
                      <a16:colId xmlns:a16="http://schemas.microsoft.com/office/drawing/2014/main" val="20000"/>
                    </a:ext>
                  </a:extLst>
                </a:gridCol>
                <a:gridCol w="5413375">
                  <a:extLst>
                    <a:ext uri="{9D8B030D-6E8A-4147-A177-3AD203B41FA5}">
                      <a16:colId xmlns:a16="http://schemas.microsoft.com/office/drawing/2014/main" val="20001"/>
                    </a:ext>
                  </a:extLst>
                </a:gridCol>
                <a:gridCol w="5413375">
                  <a:extLst>
                    <a:ext uri="{9D8B030D-6E8A-4147-A177-3AD203B41FA5}">
                      <a16:colId xmlns:a16="http://schemas.microsoft.com/office/drawing/2014/main" val="20002"/>
                    </a:ext>
                  </a:extLst>
                </a:gridCol>
              </a:tblGrid>
              <a:tr h="1018457">
                <a:tc>
                  <a:txBody>
                    <a:bodyPr/>
                    <a:lstStyle/>
                    <a:p>
                      <a:pPr algn="ctr">
                        <a:lnSpc>
                          <a:spcPts val="2659"/>
                        </a:lnSpc>
                        <a:defRPr/>
                      </a:pPr>
                      <a:r>
                        <a:rPr lang="en-US" sz="1899">
                          <a:solidFill>
                            <a:srgbClr val="2B2B2B"/>
                          </a:solidFill>
                          <a:latin typeface="Agrandir"/>
                        </a:rPr>
                        <a:t>PHASE 1</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PHASE 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PHASE 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687756">
                <a:tc>
                  <a:txBody>
                    <a:bodyPr/>
                    <a:lstStyle/>
                    <a:p>
                      <a:pPr algn="ctr">
                        <a:lnSpc>
                          <a:spcPts val="2100"/>
                        </a:lnSpc>
                        <a:defRPr/>
                      </a:pPr>
                      <a:r>
                        <a:rPr lang="en-US" sz="1500">
                          <a:solidFill>
                            <a:srgbClr val="2B2B2B"/>
                          </a:solidFill>
                          <a:latin typeface="Agrandir"/>
                        </a:rPr>
                        <a:t>Time taking</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More strategic approach</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Slight enhancements of previous work</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687756">
                <a:tc>
                  <a:txBody>
                    <a:bodyPr/>
                    <a:lstStyle/>
                    <a:p>
                      <a:pPr algn="ctr">
                        <a:lnSpc>
                          <a:spcPts val="2100"/>
                        </a:lnSpc>
                        <a:defRPr/>
                      </a:pPr>
                      <a:r>
                        <a:rPr lang="en-US" sz="1500">
                          <a:solidFill>
                            <a:srgbClr val="2B2B2B"/>
                          </a:solidFill>
                          <a:latin typeface="Agrandir"/>
                        </a:rPr>
                        <a:t>Recalibrated our approach</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Allocated work based on individual strengths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Feedback incorporation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955217">
                <a:tc>
                  <a:txBody>
                    <a:bodyPr/>
                    <a:lstStyle/>
                    <a:p>
                      <a:pPr algn="ctr">
                        <a:lnSpc>
                          <a:spcPts val="2100"/>
                        </a:lnSpc>
                        <a:defRPr/>
                      </a:pPr>
                      <a:r>
                        <a:rPr lang="en-US" sz="1500">
                          <a:solidFill>
                            <a:srgbClr val="2B2B2B"/>
                          </a:solidFill>
                          <a:latin typeface="Agrandir"/>
                        </a:rPr>
                        <a:t>Identified Strengths and weaknesses of team members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Continuous review of work </a:t>
                      </a:r>
                      <a:endParaRPr lang="en-US" sz="1100"/>
                    </a:p>
                    <a:p>
                      <a:pPr algn="ctr">
                        <a:lnSpc>
                          <a:spcPts val="2100"/>
                        </a:lnSpc>
                      </a:pP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Deployment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3408925" y="325565"/>
            <a:ext cx="2530247" cy="830580"/>
          </a:xfrm>
          <a:prstGeom prst="rect">
            <a:avLst/>
          </a:prstGeom>
        </p:spPr>
        <p:txBody>
          <a:bodyPr lIns="0" tIns="0" rIns="0" bIns="0" rtlCol="0" anchor="t">
            <a:spAutoFit/>
          </a:bodyPr>
          <a:lstStyle/>
          <a:p>
            <a:pPr>
              <a:lnSpc>
                <a:spcPts val="6360"/>
              </a:lnSpc>
            </a:pPr>
            <a:r>
              <a:rPr lang="en-US" sz="6000">
                <a:solidFill>
                  <a:srgbClr val="000000"/>
                </a:solidFill>
                <a:latin typeface="Brittany Bold"/>
              </a:rPr>
              <a:t>Project</a:t>
            </a:r>
          </a:p>
        </p:txBody>
      </p:sp>
      <p:sp>
        <p:nvSpPr>
          <p:cNvPr id="6" name="TextBox 6"/>
          <p:cNvSpPr txBox="1"/>
          <p:nvPr/>
        </p:nvSpPr>
        <p:spPr>
          <a:xfrm>
            <a:off x="6234447" y="354140"/>
            <a:ext cx="3696519"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TIMELINE</a:t>
            </a:r>
          </a:p>
        </p:txBody>
      </p:sp>
      <p:sp>
        <p:nvSpPr>
          <p:cNvPr id="7" name="TextBox 7"/>
          <p:cNvSpPr txBox="1"/>
          <p:nvPr/>
        </p:nvSpPr>
        <p:spPr>
          <a:xfrm>
            <a:off x="10226240" y="325565"/>
            <a:ext cx="1030514" cy="830580"/>
          </a:xfrm>
          <a:prstGeom prst="rect">
            <a:avLst/>
          </a:prstGeom>
        </p:spPr>
        <p:txBody>
          <a:bodyPr lIns="0" tIns="0" rIns="0" bIns="0" rtlCol="0" anchor="t">
            <a:spAutoFit/>
          </a:bodyPr>
          <a:lstStyle/>
          <a:p>
            <a:pPr>
              <a:lnSpc>
                <a:spcPts val="6360"/>
              </a:lnSpc>
            </a:pPr>
            <a:r>
              <a:rPr lang="en-US" sz="6000">
                <a:solidFill>
                  <a:srgbClr val="000000"/>
                </a:solidFill>
                <a:latin typeface="Brittany Bold"/>
              </a:rPr>
              <a:t>and</a:t>
            </a:r>
          </a:p>
        </p:txBody>
      </p:sp>
      <p:sp>
        <p:nvSpPr>
          <p:cNvPr id="8" name="TextBox 8"/>
          <p:cNvSpPr txBox="1"/>
          <p:nvPr/>
        </p:nvSpPr>
        <p:spPr>
          <a:xfrm>
            <a:off x="11550391" y="354140"/>
            <a:ext cx="3198912"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PHASES</a:t>
            </a:r>
          </a:p>
        </p:txBody>
      </p:sp>
      <p:sp>
        <p:nvSpPr>
          <p:cNvPr id="9" name="TextBox 9"/>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10" name="TextBox 10"/>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Freeform 4"/>
          <p:cNvSpPr/>
          <p:nvPr/>
        </p:nvSpPr>
        <p:spPr>
          <a:xfrm>
            <a:off x="2129365" y="1312990"/>
            <a:ext cx="14029270" cy="8799040"/>
          </a:xfrm>
          <a:custGeom>
            <a:avLst/>
            <a:gdLst/>
            <a:ahLst/>
            <a:cxnLst/>
            <a:rect l="l" t="t" r="r" b="b"/>
            <a:pathLst>
              <a:path w="14029270" h="8799040">
                <a:moveTo>
                  <a:pt x="0" y="0"/>
                </a:moveTo>
                <a:lnTo>
                  <a:pt x="14029270" y="0"/>
                </a:lnTo>
                <a:lnTo>
                  <a:pt x="14029270" y="8799040"/>
                </a:lnTo>
                <a:lnTo>
                  <a:pt x="0" y="8799040"/>
                </a:lnTo>
                <a:lnTo>
                  <a:pt x="0" y="0"/>
                </a:lnTo>
                <a:close/>
              </a:path>
            </a:pathLst>
          </a:custGeom>
          <a:blipFill>
            <a:blip r:embed="rId4"/>
            <a:stretch>
              <a:fillRect r="-5130"/>
            </a:stretch>
          </a:blipFill>
        </p:spPr>
        <p:txBody>
          <a:bodyPr/>
          <a:lstStyle/>
          <a:p>
            <a:endParaRPr lang="en-US"/>
          </a:p>
        </p:txBody>
      </p:sp>
      <p:sp>
        <p:nvSpPr>
          <p:cNvPr id="5" name="TextBox 5"/>
          <p:cNvSpPr txBox="1"/>
          <p:nvPr/>
        </p:nvSpPr>
        <p:spPr>
          <a:xfrm>
            <a:off x="3408925" y="325565"/>
            <a:ext cx="2530247" cy="830580"/>
          </a:xfrm>
          <a:prstGeom prst="rect">
            <a:avLst/>
          </a:prstGeom>
        </p:spPr>
        <p:txBody>
          <a:bodyPr lIns="0" tIns="0" rIns="0" bIns="0" rtlCol="0" anchor="t">
            <a:spAutoFit/>
          </a:bodyPr>
          <a:lstStyle/>
          <a:p>
            <a:pPr>
              <a:lnSpc>
                <a:spcPts val="6360"/>
              </a:lnSpc>
            </a:pPr>
            <a:r>
              <a:rPr lang="en-US" sz="6000">
                <a:solidFill>
                  <a:srgbClr val="000000"/>
                </a:solidFill>
                <a:latin typeface="Brittany Bold"/>
              </a:rPr>
              <a:t>Project</a:t>
            </a:r>
          </a:p>
        </p:txBody>
      </p:sp>
      <p:sp>
        <p:nvSpPr>
          <p:cNvPr id="6" name="TextBox 6"/>
          <p:cNvSpPr txBox="1"/>
          <p:nvPr/>
        </p:nvSpPr>
        <p:spPr>
          <a:xfrm>
            <a:off x="6234447" y="354140"/>
            <a:ext cx="3696519"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TIMELINE</a:t>
            </a:r>
          </a:p>
        </p:txBody>
      </p:sp>
      <p:sp>
        <p:nvSpPr>
          <p:cNvPr id="7" name="TextBox 7"/>
          <p:cNvSpPr txBox="1"/>
          <p:nvPr/>
        </p:nvSpPr>
        <p:spPr>
          <a:xfrm>
            <a:off x="10226240" y="325565"/>
            <a:ext cx="1030514" cy="830580"/>
          </a:xfrm>
          <a:prstGeom prst="rect">
            <a:avLst/>
          </a:prstGeom>
        </p:spPr>
        <p:txBody>
          <a:bodyPr lIns="0" tIns="0" rIns="0" bIns="0" rtlCol="0" anchor="t">
            <a:spAutoFit/>
          </a:bodyPr>
          <a:lstStyle/>
          <a:p>
            <a:pPr>
              <a:lnSpc>
                <a:spcPts val="6360"/>
              </a:lnSpc>
            </a:pPr>
            <a:r>
              <a:rPr lang="en-US" sz="6000">
                <a:solidFill>
                  <a:srgbClr val="000000"/>
                </a:solidFill>
                <a:latin typeface="Brittany Bold"/>
              </a:rPr>
              <a:t>and</a:t>
            </a:r>
          </a:p>
        </p:txBody>
      </p:sp>
      <p:sp>
        <p:nvSpPr>
          <p:cNvPr id="8" name="TextBox 8"/>
          <p:cNvSpPr txBox="1"/>
          <p:nvPr/>
        </p:nvSpPr>
        <p:spPr>
          <a:xfrm>
            <a:off x="11550391" y="354140"/>
            <a:ext cx="3198912"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PHASES</a:t>
            </a:r>
          </a:p>
        </p:txBody>
      </p:sp>
      <p:sp>
        <p:nvSpPr>
          <p:cNvPr id="9" name="TextBox 9"/>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10" name="TextBox 10"/>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993417" y="1375528"/>
            <a:ext cx="123011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CORE FEATURES</a:t>
            </a:r>
          </a:p>
        </p:txBody>
      </p:sp>
      <p:sp>
        <p:nvSpPr>
          <p:cNvPr id="3" name="TextBox 3"/>
          <p:cNvSpPr txBox="1"/>
          <p:nvPr/>
        </p:nvSpPr>
        <p:spPr>
          <a:xfrm>
            <a:off x="2993417" y="3230104"/>
            <a:ext cx="12301165" cy="4180840"/>
          </a:xfrm>
          <a:prstGeom prst="rect">
            <a:avLst/>
          </a:prstGeom>
        </p:spPr>
        <p:txBody>
          <a:bodyPr lIns="0" tIns="0" rIns="0" bIns="0" rtlCol="0" anchor="t">
            <a:spAutoFit/>
          </a:bodyPr>
          <a:lstStyle/>
          <a:p>
            <a:pPr>
              <a:lnSpc>
                <a:spcPts val="4759"/>
              </a:lnSpc>
            </a:pPr>
            <a:endParaRPr/>
          </a:p>
          <a:p>
            <a:pPr marL="734059" lvl="1" indent="-367030">
              <a:lnSpc>
                <a:spcPts val="4759"/>
              </a:lnSpc>
              <a:buAutoNum type="arabicPeriod"/>
            </a:pPr>
            <a:r>
              <a:rPr lang="en-US" sz="3399">
                <a:solidFill>
                  <a:srgbClr val="000000"/>
                </a:solidFill>
                <a:latin typeface="Canva Sans"/>
              </a:rPr>
              <a:t>Authentication</a:t>
            </a:r>
          </a:p>
          <a:p>
            <a:pPr marL="734059" lvl="1" indent="-367030">
              <a:lnSpc>
                <a:spcPts val="4759"/>
              </a:lnSpc>
              <a:buAutoNum type="arabicPeriod"/>
            </a:pPr>
            <a:r>
              <a:rPr lang="en-US" sz="3399">
                <a:solidFill>
                  <a:srgbClr val="000000"/>
                </a:solidFill>
                <a:latin typeface="Canva Sans"/>
              </a:rPr>
              <a:t>User Profiles</a:t>
            </a:r>
          </a:p>
          <a:p>
            <a:pPr marL="734059" lvl="1" indent="-367030">
              <a:lnSpc>
                <a:spcPts val="4759"/>
              </a:lnSpc>
              <a:buAutoNum type="arabicPeriod"/>
            </a:pPr>
            <a:r>
              <a:rPr lang="en-US" sz="3399">
                <a:solidFill>
                  <a:srgbClr val="000000"/>
                </a:solidFill>
                <a:latin typeface="Canva Sans"/>
              </a:rPr>
              <a:t>Content management features</a:t>
            </a:r>
          </a:p>
          <a:p>
            <a:pPr marL="734059" lvl="1" indent="-367030">
              <a:lnSpc>
                <a:spcPts val="4759"/>
              </a:lnSpc>
              <a:buAutoNum type="arabicPeriod"/>
            </a:pPr>
            <a:r>
              <a:rPr lang="en-US" sz="3399">
                <a:solidFill>
                  <a:srgbClr val="000000"/>
                </a:solidFill>
                <a:latin typeface="Canva Sans"/>
              </a:rPr>
              <a:t>Engagement: Events and donations</a:t>
            </a:r>
          </a:p>
          <a:p>
            <a:pPr marL="734059" lvl="1" indent="-367030">
              <a:lnSpc>
                <a:spcPts val="4759"/>
              </a:lnSpc>
              <a:buAutoNum type="arabicPeriod"/>
            </a:pPr>
            <a:r>
              <a:rPr lang="en-US" sz="3399">
                <a:solidFill>
                  <a:srgbClr val="000000"/>
                </a:solidFill>
                <a:latin typeface="Canva Sans"/>
              </a:rPr>
              <a:t>Admin User story</a:t>
            </a:r>
          </a:p>
          <a:p>
            <a:pPr>
              <a:lnSpc>
                <a:spcPts val="4759"/>
              </a:lnSpc>
            </a:pPr>
            <a:endParaRPr lang="en-US" sz="3399">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545847"/>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14936350" y="9991380"/>
            <a:ext cx="1900633"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a:rPr>
              <a:t>ALMA</a:t>
            </a:r>
          </a:p>
        </p:txBody>
      </p:sp>
      <p:sp>
        <p:nvSpPr>
          <p:cNvPr id="5" name="TextBox 5"/>
          <p:cNvSpPr txBox="1"/>
          <p:nvPr/>
        </p:nvSpPr>
        <p:spPr>
          <a:xfrm>
            <a:off x="15988044" y="9991380"/>
            <a:ext cx="2004506" cy="269875"/>
          </a:xfrm>
          <a:prstGeom prst="rect">
            <a:avLst/>
          </a:prstGeom>
        </p:spPr>
        <p:txBody>
          <a:bodyPr lIns="0" tIns="0" rIns="0" bIns="0" rtlCol="0" anchor="t">
            <a:spAutoFit/>
          </a:bodyPr>
          <a:lstStyle/>
          <a:p>
            <a:pPr algn="ctr">
              <a:lnSpc>
                <a:spcPts val="2000"/>
              </a:lnSpc>
            </a:pPr>
            <a:r>
              <a:rPr lang="en-US" sz="2000">
                <a:solidFill>
                  <a:srgbClr val="000000"/>
                </a:solidFill>
                <a:latin typeface="Montserrat Classic Bold"/>
              </a:rPr>
              <a:t>MINGLE  </a:t>
            </a:r>
          </a:p>
        </p:txBody>
      </p:sp>
      <p:sp>
        <p:nvSpPr>
          <p:cNvPr id="6" name="TextBox 6"/>
          <p:cNvSpPr txBox="1"/>
          <p:nvPr/>
        </p:nvSpPr>
        <p:spPr>
          <a:xfrm>
            <a:off x="1258969" y="1129295"/>
            <a:ext cx="487441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Authentication</a:t>
            </a:r>
          </a:p>
        </p:txBody>
      </p:sp>
      <p:sp>
        <p:nvSpPr>
          <p:cNvPr id="7" name="TextBox 7"/>
          <p:cNvSpPr txBox="1"/>
          <p:nvPr/>
        </p:nvSpPr>
        <p:spPr>
          <a:xfrm>
            <a:off x="3696178" y="2372243"/>
            <a:ext cx="14591822"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Keeping Almamingle open only for university’s alumni </a:t>
            </a:r>
          </a:p>
          <a:p>
            <a:pPr marL="734059" lvl="1" indent="-367030">
              <a:lnSpc>
                <a:spcPts val="4759"/>
              </a:lnSpc>
              <a:buFont typeface="Arial"/>
              <a:buChar char="•"/>
            </a:pPr>
            <a:r>
              <a:rPr lang="en-US" sz="3399">
                <a:solidFill>
                  <a:srgbClr val="000000"/>
                </a:solidFill>
                <a:latin typeface="Canva Sans"/>
              </a:rPr>
              <a:t>Almamingle only allows </a:t>
            </a:r>
            <a:r>
              <a:rPr lang="en-US" sz="3399">
                <a:solidFill>
                  <a:srgbClr val="000000"/>
                </a:solidFill>
                <a:latin typeface="Canva Sans Bold"/>
              </a:rPr>
              <a:t>@my.unt.edu</a:t>
            </a:r>
            <a:r>
              <a:rPr lang="en-US" sz="3399">
                <a:solidFill>
                  <a:srgbClr val="000000"/>
                </a:solidFill>
                <a:latin typeface="Canva Sans"/>
              </a:rPr>
              <a:t> domains to register as a user  </a:t>
            </a:r>
          </a:p>
          <a:p>
            <a:pPr>
              <a:lnSpc>
                <a:spcPts val="4759"/>
              </a:lnSpc>
            </a:pPr>
            <a:endParaRPr lang="en-US" sz="3399">
              <a:solidFill>
                <a:srgbClr val="000000"/>
              </a:solidFill>
              <a:latin typeface="Canva Sans"/>
            </a:endParaRPr>
          </a:p>
        </p:txBody>
      </p:sp>
      <p:sp>
        <p:nvSpPr>
          <p:cNvPr id="8" name="TextBox 8"/>
          <p:cNvSpPr txBox="1"/>
          <p:nvPr/>
        </p:nvSpPr>
        <p:spPr>
          <a:xfrm>
            <a:off x="1258969" y="4652327"/>
            <a:ext cx="416695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User Profiles </a:t>
            </a:r>
          </a:p>
        </p:txBody>
      </p:sp>
      <p:sp>
        <p:nvSpPr>
          <p:cNvPr id="9" name="TextBox 9"/>
          <p:cNvSpPr txBox="1"/>
          <p:nvPr/>
        </p:nvSpPr>
        <p:spPr>
          <a:xfrm>
            <a:off x="3575534" y="5606097"/>
            <a:ext cx="14833110" cy="178054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Community engagement platform  required non </a:t>
            </a:r>
            <a:r>
              <a:rPr lang="en-US" sz="3399" dirty="0" err="1">
                <a:solidFill>
                  <a:srgbClr val="000000"/>
                </a:solidFill>
                <a:latin typeface="Canva Sans"/>
              </a:rPr>
              <a:t>ananymous</a:t>
            </a:r>
            <a:r>
              <a:rPr lang="en-US" sz="3399" dirty="0">
                <a:solidFill>
                  <a:srgbClr val="000000"/>
                </a:solidFill>
                <a:latin typeface="Canva Sans"/>
              </a:rPr>
              <a:t> users</a:t>
            </a:r>
          </a:p>
          <a:p>
            <a:pPr marL="734059" lvl="1" indent="-367030">
              <a:lnSpc>
                <a:spcPts val="4759"/>
              </a:lnSpc>
              <a:buFont typeface="Arial"/>
              <a:buChar char="•"/>
            </a:pPr>
            <a:r>
              <a:rPr lang="en-US" sz="3399" dirty="0">
                <a:solidFill>
                  <a:srgbClr val="000000"/>
                </a:solidFill>
                <a:latin typeface="Canva Sans"/>
              </a:rPr>
              <a:t>User profile details allow for a deeper peer to peer </a:t>
            </a:r>
            <a:r>
              <a:rPr lang="en-US" sz="3399" dirty="0" err="1">
                <a:solidFill>
                  <a:srgbClr val="000000"/>
                </a:solidFill>
                <a:latin typeface="Canva Sans"/>
              </a:rPr>
              <a:t>interation</a:t>
            </a:r>
            <a:r>
              <a:rPr lang="en-US" sz="3399" dirty="0">
                <a:solidFill>
                  <a:srgbClr val="000000"/>
                </a:solidFill>
                <a:latin typeface="Canva Sans"/>
              </a:rPr>
              <a:t> between the users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1264</Words>
  <Application>Microsoft Macintosh PowerPoint</Application>
  <PresentationFormat>Custom</PresentationFormat>
  <Paragraphs>230</Paragraphs>
  <Slides>24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Agrandir Bold</vt:lpstr>
      <vt:lpstr>Agrandir</vt:lpstr>
      <vt:lpstr>Calibri</vt:lpstr>
      <vt:lpstr>Montserrat Classic</vt:lpstr>
      <vt:lpstr>Canva Sans Bold</vt:lpstr>
      <vt:lpstr>Montserrat</vt:lpstr>
      <vt:lpstr>Canva Sans</vt:lpstr>
      <vt:lpstr>Arial</vt:lpstr>
      <vt:lpstr>Brittany Bold</vt:lpstr>
      <vt:lpstr>Brittany</vt:lpstr>
      <vt:lpstr>Canva Sans Italics</vt:lpstr>
      <vt:lpstr>Montserrat Classic Bold</vt:lpstr>
      <vt:lpstr>Canva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WallStreetDevs-del-5</dc:title>
  <cp:lastModifiedBy>Ponnuru, Rajalakshmi Kamalini</cp:lastModifiedBy>
  <cp:revision>2</cp:revision>
  <dcterms:created xsi:type="dcterms:W3CDTF">2006-08-16T00:00:00Z</dcterms:created>
  <dcterms:modified xsi:type="dcterms:W3CDTF">2024-04-30T03:21:56Z</dcterms:modified>
  <dc:identifier>DAGD2-2yjPQ</dc:identifier>
</cp:coreProperties>
</file>